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ink/ink3.xml" ContentType="application/inkml+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Lst>
  <p:notesMasterIdLst>
    <p:notesMasterId r:id="rId107"/>
  </p:notesMasterIdLst>
  <p:sldIdLst>
    <p:sldId id="261" r:id="rId3"/>
    <p:sldId id="256" r:id="rId4"/>
    <p:sldId id="579" r:id="rId5"/>
    <p:sldId id="257" r:id="rId6"/>
    <p:sldId id="258" r:id="rId7"/>
    <p:sldId id="432" r:id="rId8"/>
    <p:sldId id="572" r:id="rId9"/>
    <p:sldId id="559" r:id="rId10"/>
    <p:sldId id="434" r:id="rId11"/>
    <p:sldId id="523" r:id="rId12"/>
    <p:sldId id="499" r:id="rId13"/>
    <p:sldId id="476" r:id="rId14"/>
    <p:sldId id="477" r:id="rId15"/>
    <p:sldId id="482" r:id="rId16"/>
    <p:sldId id="500" r:id="rId17"/>
    <p:sldId id="435" r:id="rId18"/>
    <p:sldId id="575" r:id="rId19"/>
    <p:sldId id="484" r:id="rId20"/>
    <p:sldId id="485" r:id="rId21"/>
    <p:sldId id="501" r:id="rId22"/>
    <p:sldId id="437" r:id="rId23"/>
    <p:sldId id="438" r:id="rId24"/>
    <p:sldId id="545" r:id="rId25"/>
    <p:sldId id="546" r:id="rId26"/>
    <p:sldId id="547" r:id="rId27"/>
    <p:sldId id="548" r:id="rId28"/>
    <p:sldId id="549" r:id="rId29"/>
    <p:sldId id="550" r:id="rId30"/>
    <p:sldId id="551" r:id="rId31"/>
    <p:sldId id="552" r:id="rId32"/>
    <p:sldId id="553" r:id="rId33"/>
    <p:sldId id="554" r:id="rId34"/>
    <p:sldId id="544" r:id="rId35"/>
    <p:sldId id="478" r:id="rId36"/>
    <p:sldId id="442" r:id="rId37"/>
    <p:sldId id="573" r:id="rId38"/>
    <p:sldId id="488" r:id="rId39"/>
    <p:sldId id="450" r:id="rId40"/>
    <p:sldId id="489" r:id="rId41"/>
    <p:sldId id="451" r:id="rId42"/>
    <p:sldId id="490" r:id="rId43"/>
    <p:sldId id="491" r:id="rId44"/>
    <p:sldId id="535" r:id="rId45"/>
    <p:sldId id="452" r:id="rId46"/>
    <p:sldId id="492" r:id="rId47"/>
    <p:sldId id="493" r:id="rId48"/>
    <p:sldId id="556" r:id="rId49"/>
    <p:sldId id="557" r:id="rId50"/>
    <p:sldId id="558" r:id="rId51"/>
    <p:sldId id="453" r:id="rId52"/>
    <p:sldId id="454" r:id="rId53"/>
    <p:sldId id="494" r:id="rId54"/>
    <p:sldId id="495" r:id="rId55"/>
    <p:sldId id="473" r:id="rId56"/>
    <p:sldId id="457" r:id="rId57"/>
    <p:sldId id="569" r:id="rId58"/>
    <p:sldId id="459" r:id="rId59"/>
    <p:sldId id="510" r:id="rId60"/>
    <p:sldId id="512" r:id="rId61"/>
    <p:sldId id="467" r:id="rId62"/>
    <p:sldId id="469" r:id="rId63"/>
    <p:sldId id="260" r:id="rId64"/>
    <p:sldId id="304" r:id="rId65"/>
    <p:sldId id="466" r:id="rId66"/>
    <p:sldId id="513" r:id="rId67"/>
    <p:sldId id="507" r:id="rId68"/>
    <p:sldId id="509" r:id="rId69"/>
    <p:sldId id="430" r:id="rId70"/>
    <p:sldId id="431" r:id="rId71"/>
    <p:sldId id="521" r:id="rId72"/>
    <p:sldId id="428" r:id="rId73"/>
    <p:sldId id="429" r:id="rId74"/>
    <p:sldId id="475" r:id="rId75"/>
    <p:sldId id="486" r:id="rId76"/>
    <p:sldId id="496" r:id="rId77"/>
    <p:sldId id="497" r:id="rId78"/>
    <p:sldId id="525" r:id="rId79"/>
    <p:sldId id="526" r:id="rId80"/>
    <p:sldId id="514" r:id="rId81"/>
    <p:sldId id="515" r:id="rId82"/>
    <p:sldId id="520" r:id="rId83"/>
    <p:sldId id="522" r:id="rId84"/>
    <p:sldId id="527" r:id="rId85"/>
    <p:sldId id="528" r:id="rId86"/>
    <p:sldId id="529" r:id="rId87"/>
    <p:sldId id="530" r:id="rId88"/>
    <p:sldId id="531" r:id="rId89"/>
    <p:sldId id="532" r:id="rId90"/>
    <p:sldId id="540" r:id="rId91"/>
    <p:sldId id="541" r:id="rId92"/>
    <p:sldId id="561" r:id="rId93"/>
    <p:sldId id="562" r:id="rId94"/>
    <p:sldId id="563" r:id="rId95"/>
    <p:sldId id="564" r:id="rId96"/>
    <p:sldId id="565" r:id="rId97"/>
    <p:sldId id="567" r:id="rId98"/>
    <p:sldId id="568" r:id="rId99"/>
    <p:sldId id="570" r:id="rId100"/>
    <p:sldId id="576" r:id="rId101"/>
    <p:sldId id="577" r:id="rId102"/>
    <p:sldId id="578" r:id="rId103"/>
    <p:sldId id="580" r:id="rId104"/>
    <p:sldId id="581" r:id="rId105"/>
    <p:sldId id="582"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579"/>
            <p14:sldId id="257"/>
            <p14:sldId id="258"/>
            <p14:sldId id="432"/>
          </p14:sldIdLst>
        </p14:section>
        <p14:section name="What Are Containers" id="{65E645B1-3588-4891-B13F-BF8AC92CA561}">
          <p14:sldIdLst>
            <p14:sldId id="572"/>
            <p14:sldId id="559"/>
            <p14:sldId id="434"/>
            <p14:sldId id="523"/>
          </p14:sldIdLst>
        </p14:section>
        <p14:section name="VM vs. Container" id="{AEFEE513-BE87-4997-A965-F68570F9687D}">
          <p14:sldIdLst>
            <p14:sldId id="499"/>
            <p14:sldId id="476"/>
            <p14:sldId id="477"/>
            <p14:sldId id="482"/>
          </p14:sldIdLst>
        </p14:section>
        <p14:section name="Why Should You Care" id="{2E2AB072-AFA5-4270-AD5E-95C3BA3ACD9C}">
          <p14:sldIdLst>
            <p14:sldId id="500"/>
            <p14:sldId id="435"/>
            <p14:sldId id="575"/>
            <p14:sldId id="484"/>
            <p14:sldId id="485"/>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442"/>
            <p14:sldId id="573"/>
          </p14:sldIdLst>
        </p14:section>
        <p14:section name="Getting Started with Docker" id="{7CB7E3F6-E951-4F5B-841D-4FD62831F329}">
          <p14:sldIdLst>
            <p14:sldId id="488"/>
            <p14:sldId id="450"/>
            <p14:sldId id="489"/>
            <p14:sldId id="451"/>
            <p14:sldId id="490"/>
            <p14:sldId id="491"/>
            <p14:sldId id="535"/>
            <p14:sldId id="452"/>
            <p14:sldId id="492"/>
            <p14:sldId id="493"/>
            <p14:sldId id="556"/>
            <p14:sldId id="557"/>
            <p14:sldId id="558"/>
            <p14:sldId id="453"/>
            <p14:sldId id="454"/>
            <p14:sldId id="494"/>
            <p14:sldId id="495"/>
            <p14:sldId id="473"/>
          </p14:sldIdLst>
        </p14:section>
        <p14:section name="The Bigger Picture" id="{B184F2BD-D940-4028-9DD8-16FAFCEC26E5}">
          <p14:sldIdLst>
            <p14:sldId id="457"/>
            <p14:sldId id="569"/>
            <p14:sldId id="459"/>
          </p14:sldIdLst>
        </p14:section>
        <p14:section name="Visual Studio" id="{29C3BEAC-AF9C-4B7A-9E7A-05A49EB14AC9}">
          <p14:sldIdLst>
            <p14:sldId id="510"/>
            <p14:sldId id="512"/>
          </p14:sldIdLst>
        </p14:section>
        <p14:section name="Learning Materials" id="{11DD7850-A6C6-4721-BE7B-0353C5C702BE}">
          <p14:sldIdLst>
            <p14:sldId id="467"/>
            <p14:sldId id="469"/>
          </p14:sldIdLst>
        </p14:section>
        <p14:section name="Wrap up" id="{B5F7F849-7781-43E7-9DBD-1B2C88A589BA}">
          <p14:sldIdLst>
            <p14:sldId id="260"/>
            <p14:sldId id="304"/>
            <p14:sldId id="466"/>
          </p14:sldIdLst>
        </p14:section>
        <p14:section name="Archive" id="{981B537B-CE39-4B4B-A0FA-3734FF1201E2}">
          <p14:sldIdLst>
            <p14:sldId id="513"/>
            <p14:sldId id="507"/>
            <p14:sldId id="509"/>
            <p14:sldId id="430"/>
            <p14:sldId id="431"/>
            <p14:sldId id="521"/>
            <p14:sldId id="428"/>
            <p14:sldId id="429"/>
            <p14:sldId id="475"/>
            <p14:sldId id="486"/>
            <p14:sldId id="496"/>
            <p14:sldId id="497"/>
            <p14:sldId id="525"/>
            <p14:sldId id="526"/>
            <p14:sldId id="514"/>
            <p14:sldId id="515"/>
            <p14:sldId id="520"/>
            <p14:sldId id="522"/>
            <p14:sldId id="527"/>
            <p14:sldId id="528"/>
            <p14:sldId id="529"/>
            <p14:sldId id="530"/>
            <p14:sldId id="531"/>
            <p14:sldId id="532"/>
            <p14:sldId id="540"/>
            <p14:sldId id="541"/>
            <p14:sldId id="561"/>
            <p14:sldId id="562"/>
            <p14:sldId id="563"/>
            <p14:sldId id="564"/>
            <p14:sldId id="565"/>
            <p14:sldId id="567"/>
            <p14:sldId id="568"/>
            <p14:sldId id="570"/>
            <p14:sldId id="576"/>
            <p14:sldId id="577"/>
            <p14:sldId id="578"/>
            <p14:sldId id="580"/>
            <p14:sldId id="581"/>
            <p14:sldId id="5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FFFFFF"/>
    <a:srgbClr val="9966FF"/>
    <a:srgbClr val="505050"/>
    <a:srgbClr val="0078D7"/>
    <a:srgbClr val="D83B01"/>
    <a:srgbClr val="107C10"/>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0" autoAdjust="0"/>
    <p:restoredTop sz="77471" autoAdjust="0"/>
  </p:normalViewPr>
  <p:slideViewPr>
    <p:cSldViewPr snapToGrid="0">
      <p:cViewPr>
        <p:scale>
          <a:sx n="400" d="100"/>
          <a:sy n="400" d="100"/>
        </p:scale>
        <p:origin x="-11652" y="-67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080D14BD-B40E-4E90-842E-67898AD9E4B8}" type="presOf" srcId="{E0E723BB-3665-4BB0-9FED-CBFF43DFEE1A}" destId="{F3374483-D1DF-4314-88D1-58A43C414FAB}"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B4F0118A-122E-4CF6-9515-C250092E1F55}" srcId="{E1B40E57-B916-4DF1-9E12-3956EF07283A}" destId="{82D3A08B-EFFF-4343-BA10-0BA26585E1DD}" srcOrd="1" destOrd="0" parTransId="{0A07FD19-62A1-4C49-9706-F61DF004B794}" sibTransId="{48DD9BB1-CD1B-415F-9E7C-BFCF1B1896ED}"/>
    <dgm:cxn modelId="{B2706D91-E13D-4265-A778-62C484BDE354}" srcId="{137CFDA6-C037-402A-9E98-FB8BEB882F35}" destId="{518AFDC0-3060-40C3-A0CA-9BD5387503B5}" srcOrd="1" destOrd="0" parTransId="{E75A1923-1BC1-48B0-B739-24B111F278C6}" sibTransId="{56DB3841-73C5-4806-9092-1D97B3219E6F}"/>
    <dgm:cxn modelId="{3F6BC8D2-DAC1-48A9-83C5-51CDBE937B82}" srcId="{7DF6F53C-AB10-4173-8E20-98425DC61BD9}" destId="{FE9EB8A9-493D-4E77-9D94-93CC7D63075D}" srcOrd="1" destOrd="0" parTransId="{7A00C25D-4D82-475D-9D8B-CCEEEDD55A6D}" sibTransId="{8C992251-FEB7-47E1-BD60-C8E128303D48}"/>
    <dgm:cxn modelId="{5A1F1FC2-B609-44C9-A339-B4BF3FBFE74D}" type="presOf" srcId="{7300D574-7C48-4DFD-B579-5B8C40A8B1F5}" destId="{605BF894-1476-4F47-9B8B-F8AA60D86AF0}" srcOrd="0" destOrd="0" presId="urn:microsoft.com/office/officeart/2005/8/layout/hProcess3"/>
    <dgm:cxn modelId="{59716105-D9A9-4051-8CDE-1169A316B641}" type="presOf" srcId="{83AA4D33-D899-42B4-9039-739EE9602252}" destId="{A86E3412-9685-4260-891C-5B92EC607B14}" srcOrd="0" destOrd="0" presId="urn:microsoft.com/office/officeart/2005/8/layout/hProcess3"/>
    <dgm:cxn modelId="{84EF33A1-676B-4F35-8B75-EA3AC5B6A0A0}" type="presOf" srcId="{7DF6F53C-AB10-4173-8E20-98425DC61BD9}" destId="{93173764-9F7A-4B4E-9732-C7E88EAF78C8}" srcOrd="0" destOrd="0"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C9EC2846-9171-4ECC-A06E-1BD283F7976C}" type="presOf" srcId="{82D3A08B-EFFF-4343-BA10-0BA26585E1DD}" destId="{7002F8A2-54D3-45E1-B1B9-0A14E934169A}" srcOrd="0" destOrd="1" presId="urn:microsoft.com/office/officeart/2005/8/layout/hProcess3"/>
    <dgm:cxn modelId="{DF3CE69D-B3B0-4355-862E-C5EF8AA37CE0}" srcId="{137CFDA6-C037-402A-9E98-FB8BEB882F35}" destId="{7DF6F53C-AB10-4173-8E20-98425DC61BD9}" srcOrd="3" destOrd="0" parTransId="{FB349507-8381-47C2-8098-C4C84160558B}" sibTransId="{C25773D6-B1EC-406D-8D83-ADCA63B0F038}"/>
    <dgm:cxn modelId="{3388CE5D-41B5-4BB7-AFC4-6CF6E99305C5}" type="presOf" srcId="{518AFDC0-3060-40C3-A0CA-9BD5387503B5}" destId="{BAE050EB-EFDC-4F20-B107-4F77132BDA9E}" srcOrd="0" destOrd="0" presId="urn:microsoft.com/office/officeart/2005/8/layout/hProcess3"/>
    <dgm:cxn modelId="{5D40C196-F5F4-4073-9352-D47E84735862}" srcId="{137CFDA6-C037-402A-9E98-FB8BEB882F35}" destId="{1E0D4FA4-A96B-4CDC-9B3A-1AE658DA17E2}" srcOrd="0" destOrd="0" parTransId="{8B3C76DC-86E6-42A4-A026-3FCAF8136DCD}" sibTransId="{0EB6C820-A75D-433C-8E56-FA8B00CF8B96}"/>
    <dgm:cxn modelId="{3CA771F8-6879-4B6D-80CA-4DB452CAEF5C}" srcId="{7DF6F53C-AB10-4173-8E20-98425DC61BD9}" destId="{B2557502-6616-46DE-8899-E93FAA508124}" srcOrd="0" destOrd="0" parTransId="{546A80E0-3791-464A-9A42-65E4B3EFBDC6}" sibTransId="{82A28C87-6B65-4393-B1E6-2AC943CA90BE}"/>
    <dgm:cxn modelId="{0AC626F0-27D6-4848-8D4C-8E09F968AF1C}" type="presOf" srcId="{B2557502-6616-46DE-8899-E93FAA508124}" destId="{3CC27438-60F6-4334-A9DD-D79C2DA43B96}" srcOrd="0" destOrd="0" presId="urn:microsoft.com/office/officeart/2005/8/layout/hProcess3"/>
    <dgm:cxn modelId="{B9A107D9-E7CD-4932-A5FF-D8E94FF6937C}" type="presOf" srcId="{59AD2529-CBFB-48E5-9FAD-7B70D2E35D52}" destId="{4008E42C-2C22-476F-8AFE-9C2A74423F47}" srcOrd="0" destOrd="0" presId="urn:microsoft.com/office/officeart/2005/8/layout/hProcess3"/>
    <dgm:cxn modelId="{746A3A17-08B8-4067-9FF8-244BC3F92EDD}" type="presOf" srcId="{FE9EB8A9-493D-4E77-9D94-93CC7D63075D}" destId="{3CC27438-60F6-4334-A9DD-D79C2DA43B96}" srcOrd="0" destOrd="1" presId="urn:microsoft.com/office/officeart/2005/8/layout/hProcess3"/>
    <dgm:cxn modelId="{438003B0-A9CB-4978-A3D5-6D62CE4AEDA4}" srcId="{518AFDC0-3060-40C3-A0CA-9BD5387503B5}" destId="{7300D574-7C48-4DFD-B579-5B8C40A8B1F5}" srcOrd="0" destOrd="0" parTransId="{A27DA88E-3852-4926-9ABD-9B82B03E7028}" sibTransId="{C646CC78-E327-41B3-99F1-79066F9A780B}"/>
    <dgm:cxn modelId="{58BBE48B-09E5-4256-8BEA-B1C207DE4389}" type="presOf" srcId="{E1B40E57-B916-4DF1-9E12-3956EF07283A}" destId="{8A4F87B4-4724-497B-920E-67A542E0EFF2}"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4F1E738B-D0CB-45C8-B374-C25B137AE3AF}" srcId="{518AFDC0-3060-40C3-A0CA-9BD5387503B5}" destId="{0B73F516-22BE-4F51-9B49-C3159AAD92B8}" srcOrd="1" destOrd="0" parTransId="{BC6F2A00-4E4D-475D-9E13-678B03D4B915}" sibTransId="{31DE5FE2-5FB9-433E-9085-0094D4833E5B}"/>
    <dgm:cxn modelId="{A3E3928F-D044-44E3-993D-FBC32E07EA59}" type="presOf" srcId="{0B73F516-22BE-4F51-9B49-C3159AAD92B8}" destId="{605BF894-1476-4F47-9B8B-F8AA60D86AF0}" srcOrd="0" destOrd="1" presId="urn:microsoft.com/office/officeart/2005/8/layout/hProcess3"/>
    <dgm:cxn modelId="{854482E6-0DEF-4218-B556-81B172B2963F}" srcId="{E0E723BB-3665-4BB0-9FED-CBFF43DFEE1A}" destId="{83AA4D33-D899-42B4-9039-739EE9602252}" srcOrd="0" destOrd="0" parTransId="{872BB811-415F-4D9C-B3E4-9A5DB887AA2E}" sibTransId="{4FB286C6-B221-4A40-BFD5-14048C406581}"/>
    <dgm:cxn modelId="{EC468B0B-03AF-4CC8-B0D5-424202008015}" srcId="{137CFDA6-C037-402A-9E98-FB8BEB882F35}" destId="{E1B40E57-B916-4DF1-9E12-3956EF07283A}" srcOrd="2" destOrd="0" parTransId="{DE5AA26E-0492-4F32-A7BC-2458CC0E8F39}" sibTransId="{31A4DC6B-3D44-4029-9B45-C88C0D44A4DB}"/>
    <dgm:cxn modelId="{B321AA77-93C0-4507-9527-159A705CF57A}" srcId="{137CFDA6-C037-402A-9E98-FB8BEB882F35}" destId="{E0E723BB-3665-4BB0-9FED-CBFF43DFEE1A}" srcOrd="4" destOrd="0" parTransId="{30BEE5AF-976B-49C8-B01F-13A7F98A9A53}" sibTransId="{967C15A5-386F-4346-8C83-69648E504290}"/>
    <dgm:cxn modelId="{475A37DC-6130-4631-8E9D-1BB3285F2C4C}" srcId="{1E0D4FA4-A96B-4CDC-9B3A-1AE658DA17E2}" destId="{59AD2529-CBFB-48E5-9FAD-7B70D2E35D52}" srcOrd="0" destOrd="0" parTransId="{D90FE145-5BC0-42F8-86DD-D6429C489AA4}" sibTransId="{F3551240-48FE-4A9E-BCCC-89030863710F}"/>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9E3E13-768A-4B74-B091-7F9CC752FE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239E2CD-1764-4EA5-BCFB-F017F04F97A8}">
      <dgm:prSet phldrT="[Text]"/>
      <dgm:spPr/>
      <dgm:t>
        <a:bodyPr/>
        <a:lstStyle/>
        <a:p>
          <a:r>
            <a:rPr lang="en-US" dirty="0"/>
            <a:t>Fast Iteration</a:t>
          </a:r>
        </a:p>
      </dgm:t>
    </dgm:pt>
    <dgm:pt modelId="{0DF7729C-FA9D-49B0-81D4-7A75C8B1DD4D}" type="parTrans" cxnId="{71BE906B-F11F-4359-860A-5E30EE65C22A}">
      <dgm:prSet/>
      <dgm:spPr/>
      <dgm:t>
        <a:bodyPr/>
        <a:lstStyle/>
        <a:p>
          <a:endParaRPr lang="en-US"/>
        </a:p>
      </dgm:t>
    </dgm:pt>
    <dgm:pt modelId="{5CA078C3-7DB9-4854-A663-5DAA37A3E2DB}" type="sibTrans" cxnId="{71BE906B-F11F-4359-860A-5E30EE65C22A}">
      <dgm:prSet/>
      <dgm:spPr/>
      <dgm:t>
        <a:bodyPr/>
        <a:lstStyle/>
        <a:p>
          <a:endParaRPr lang="en-US"/>
        </a:p>
      </dgm:t>
    </dgm:pt>
    <dgm:pt modelId="{1750CDE4-5605-4630-8A1D-B86A4A0AE251}">
      <dgm:prSet phldrT="[Text]"/>
      <dgm:spPr/>
      <dgm:t>
        <a:bodyPr/>
        <a:lstStyle/>
        <a:p>
          <a:r>
            <a:rPr lang="en-US" dirty="0"/>
            <a:t>~1 to ~3 </a:t>
          </a:r>
          <a:r>
            <a:rPr lang="en-US" i="1" dirty="0"/>
            <a:t>seconds</a:t>
          </a:r>
          <a:r>
            <a:rPr lang="en-US" dirty="0"/>
            <a:t> (Windows Server / Hyper-V)</a:t>
          </a:r>
        </a:p>
      </dgm:t>
    </dgm:pt>
    <dgm:pt modelId="{4685ECCF-EC89-48B1-BA39-C1CDDD4865F6}" type="parTrans" cxnId="{34520246-F469-45F2-B8F9-202038B8D52F}">
      <dgm:prSet/>
      <dgm:spPr/>
      <dgm:t>
        <a:bodyPr/>
        <a:lstStyle/>
        <a:p>
          <a:endParaRPr lang="en-US"/>
        </a:p>
      </dgm:t>
    </dgm:pt>
    <dgm:pt modelId="{89A31E06-F94E-4A51-B073-2DBE283A3172}" type="sibTrans" cxnId="{34520246-F469-45F2-B8F9-202038B8D52F}">
      <dgm:prSet/>
      <dgm:spPr/>
      <dgm:t>
        <a:bodyPr/>
        <a:lstStyle/>
        <a:p>
          <a:endParaRPr lang="en-US"/>
        </a:p>
      </dgm:t>
    </dgm:pt>
    <dgm:pt modelId="{AFBB88C6-BB19-4D89-A039-972469608CF1}">
      <dgm:prSet phldrT="[Text]"/>
      <dgm:spPr/>
      <dgm:t>
        <a:bodyPr/>
        <a:lstStyle/>
        <a:p>
          <a:r>
            <a:rPr lang="en-US" dirty="0"/>
            <a:t>Resource Controls</a:t>
          </a:r>
        </a:p>
      </dgm:t>
    </dgm:pt>
    <dgm:pt modelId="{216A69A0-557A-4E8F-A02A-829FAE59C728}" type="parTrans" cxnId="{C70DC40D-E6AD-4E46-A53C-69E163048D3A}">
      <dgm:prSet/>
      <dgm:spPr/>
      <dgm:t>
        <a:bodyPr/>
        <a:lstStyle/>
        <a:p>
          <a:endParaRPr lang="en-US"/>
        </a:p>
      </dgm:t>
    </dgm:pt>
    <dgm:pt modelId="{77922809-A6BE-4467-B208-ECD96A04F138}" type="sibTrans" cxnId="{C70DC40D-E6AD-4E46-A53C-69E163048D3A}">
      <dgm:prSet/>
      <dgm:spPr/>
      <dgm:t>
        <a:bodyPr/>
        <a:lstStyle/>
        <a:p>
          <a:endParaRPr lang="en-US"/>
        </a:p>
      </dgm:t>
    </dgm:pt>
    <dgm:pt modelId="{3CBCBE8B-B6C7-4909-91DA-08E97A9D6556}">
      <dgm:prSet phldrT="[Text]"/>
      <dgm:spPr/>
      <dgm:t>
        <a:bodyPr/>
        <a:lstStyle/>
        <a:p>
          <a:r>
            <a:rPr lang="en-US" dirty="0"/>
            <a:t>text</a:t>
          </a:r>
        </a:p>
      </dgm:t>
    </dgm:pt>
    <dgm:pt modelId="{B04255DD-14AE-482C-A5FF-6B32B5B31A3B}" type="parTrans" cxnId="{424559D2-78F5-4168-B450-1BEF34462BCA}">
      <dgm:prSet/>
      <dgm:spPr/>
      <dgm:t>
        <a:bodyPr/>
        <a:lstStyle/>
        <a:p>
          <a:endParaRPr lang="en-US"/>
        </a:p>
      </dgm:t>
    </dgm:pt>
    <dgm:pt modelId="{D6CD54DF-32D4-4603-932B-D83C88D4B497}" type="sibTrans" cxnId="{424559D2-78F5-4168-B450-1BEF34462BCA}">
      <dgm:prSet/>
      <dgm:spPr/>
      <dgm:t>
        <a:bodyPr/>
        <a:lstStyle/>
        <a:p>
          <a:endParaRPr lang="en-US"/>
        </a:p>
      </dgm:t>
    </dgm:pt>
    <dgm:pt modelId="{EC1A47D3-31F5-418C-9B44-A7FE5F80211F}">
      <dgm:prSet phldrT="[Text]"/>
      <dgm:spPr/>
      <dgm:t>
        <a:bodyPr/>
        <a:lstStyle/>
        <a:p>
          <a:r>
            <a:rPr lang="en-US" dirty="0"/>
            <a:t>Rapid Deployment</a:t>
          </a:r>
        </a:p>
      </dgm:t>
    </dgm:pt>
    <dgm:pt modelId="{00849576-C5C6-483A-AF85-38EAE925F799}" type="parTrans" cxnId="{D32DF396-B8B0-4DE8-9AC9-69A35F35AE22}">
      <dgm:prSet/>
      <dgm:spPr/>
      <dgm:t>
        <a:bodyPr/>
        <a:lstStyle/>
        <a:p>
          <a:endParaRPr lang="en-US"/>
        </a:p>
      </dgm:t>
    </dgm:pt>
    <dgm:pt modelId="{90243203-213D-4358-8B85-8A7AEB4A9776}" type="sibTrans" cxnId="{D32DF396-B8B0-4DE8-9AC9-69A35F35AE22}">
      <dgm:prSet/>
      <dgm:spPr/>
      <dgm:t>
        <a:bodyPr/>
        <a:lstStyle/>
        <a:p>
          <a:endParaRPr lang="en-US"/>
        </a:p>
      </dgm:t>
    </dgm:pt>
    <dgm:pt modelId="{8F8256E2-DCA6-4C9A-8F8C-6DE8C2BB96D2}">
      <dgm:prSet phldrT="[Text]" phldr="1"/>
      <dgm:spPr/>
      <dgm:t>
        <a:bodyPr/>
        <a:lstStyle/>
        <a:p>
          <a:endParaRPr lang="en-US" dirty="0"/>
        </a:p>
      </dgm:t>
    </dgm:pt>
    <dgm:pt modelId="{EC1AAF0C-BA7D-4B89-8CF5-AEA2EA3F91AB}" type="parTrans" cxnId="{F380783B-6566-4A75-8870-4B8DEDF78857}">
      <dgm:prSet/>
      <dgm:spPr/>
      <dgm:t>
        <a:bodyPr/>
        <a:lstStyle/>
        <a:p>
          <a:endParaRPr lang="en-US"/>
        </a:p>
      </dgm:t>
    </dgm:pt>
    <dgm:pt modelId="{3D481191-C035-462E-AE67-783B1B14F88C}" type="sibTrans" cxnId="{F380783B-6566-4A75-8870-4B8DEDF78857}">
      <dgm:prSet/>
      <dgm:spPr/>
      <dgm:t>
        <a:bodyPr/>
        <a:lstStyle/>
        <a:p>
          <a:endParaRPr lang="en-US"/>
        </a:p>
      </dgm:t>
    </dgm:pt>
    <dgm:pt modelId="{5C75F0F1-477F-43D6-A3CF-FE30CFCD1304}">
      <dgm:prSet phldrT="[Text]"/>
      <dgm:spPr/>
      <dgm:t>
        <a:bodyPr/>
        <a:lstStyle/>
        <a:p>
          <a:r>
            <a:rPr lang="en-US" dirty="0"/>
            <a:t>Defined State Separation</a:t>
          </a:r>
        </a:p>
      </dgm:t>
    </dgm:pt>
    <dgm:pt modelId="{5FEBDAD1-9681-4B1F-ACF8-6BBF633D29DB}" type="parTrans" cxnId="{5E645AD4-6D6E-442E-847F-E83E8863688A}">
      <dgm:prSet/>
      <dgm:spPr/>
      <dgm:t>
        <a:bodyPr/>
        <a:lstStyle/>
        <a:p>
          <a:endParaRPr lang="en-US"/>
        </a:p>
      </dgm:t>
    </dgm:pt>
    <dgm:pt modelId="{3E1C087D-8AD4-4971-A4EB-13DE66E79C10}" type="sibTrans" cxnId="{5E645AD4-6D6E-442E-847F-E83E8863688A}">
      <dgm:prSet/>
      <dgm:spPr/>
      <dgm:t>
        <a:bodyPr/>
        <a:lstStyle/>
        <a:p>
          <a:endParaRPr lang="en-US"/>
        </a:p>
      </dgm:t>
    </dgm:pt>
    <dgm:pt modelId="{49D500FB-3DCA-4963-A0B7-492EC1AC34C0}">
      <dgm:prSet phldrT="[Text]"/>
      <dgm:spPr/>
      <dgm:t>
        <a:bodyPr/>
        <a:lstStyle/>
        <a:p>
          <a:r>
            <a:rPr lang="en-US" dirty="0"/>
            <a:t>Immutability</a:t>
          </a:r>
        </a:p>
      </dgm:t>
    </dgm:pt>
    <dgm:pt modelId="{00AEC8A5-E11A-4DA6-8910-AC8C836EBC60}" type="parTrans" cxnId="{3EE9272B-0E84-45E6-BA08-046E6EB4D5B5}">
      <dgm:prSet/>
      <dgm:spPr/>
      <dgm:t>
        <a:bodyPr/>
        <a:lstStyle/>
        <a:p>
          <a:endParaRPr lang="en-US"/>
        </a:p>
      </dgm:t>
    </dgm:pt>
    <dgm:pt modelId="{C04A48AC-62F8-4975-BB04-654FA958E134}" type="sibTrans" cxnId="{3EE9272B-0E84-45E6-BA08-046E6EB4D5B5}">
      <dgm:prSet/>
      <dgm:spPr/>
      <dgm:t>
        <a:bodyPr/>
        <a:lstStyle/>
        <a:p>
          <a:endParaRPr lang="en-US"/>
        </a:p>
      </dgm:t>
    </dgm:pt>
    <dgm:pt modelId="{886D3478-E6FE-41E5-9130-C92CD7CC1540}">
      <dgm:prSet phldrT="[Text]"/>
      <dgm:spPr/>
      <dgm:t>
        <a:bodyPr/>
        <a:lstStyle/>
        <a:p>
          <a:r>
            <a:rPr lang="en-US" dirty="0"/>
            <a:t>Text</a:t>
          </a:r>
        </a:p>
      </dgm:t>
    </dgm:pt>
    <dgm:pt modelId="{BC2371A0-CC43-4A6F-B8F5-E62C551A5E51}" type="parTrans" cxnId="{8C086E2D-2812-49BA-9297-F3CF2C160314}">
      <dgm:prSet/>
      <dgm:spPr/>
      <dgm:t>
        <a:bodyPr/>
        <a:lstStyle/>
        <a:p>
          <a:endParaRPr lang="en-US"/>
        </a:p>
      </dgm:t>
    </dgm:pt>
    <dgm:pt modelId="{53037A5B-A08F-4077-9C3B-91BF7C397C62}" type="sibTrans" cxnId="{8C086E2D-2812-49BA-9297-F3CF2C160314}">
      <dgm:prSet/>
      <dgm:spPr/>
      <dgm:t>
        <a:bodyPr/>
        <a:lstStyle/>
        <a:p>
          <a:endParaRPr lang="en-US"/>
        </a:p>
      </dgm:t>
    </dgm:pt>
    <dgm:pt modelId="{727E3392-885D-41E2-8495-3AEA3CD6558A}">
      <dgm:prSet phldrT="[Text]"/>
      <dgm:spPr/>
      <dgm:t>
        <a:bodyPr/>
        <a:lstStyle/>
        <a:p>
          <a:r>
            <a:rPr lang="en-US" dirty="0"/>
            <a:t>Density</a:t>
          </a:r>
        </a:p>
      </dgm:t>
    </dgm:pt>
    <dgm:pt modelId="{0C4FE23F-506F-40C4-889D-CF7E7062C75D}" type="parTrans" cxnId="{F60981E8-2D9A-4723-A32A-D601AC1A0C44}">
      <dgm:prSet/>
      <dgm:spPr/>
      <dgm:t>
        <a:bodyPr/>
        <a:lstStyle/>
        <a:p>
          <a:endParaRPr lang="en-US"/>
        </a:p>
      </dgm:t>
    </dgm:pt>
    <dgm:pt modelId="{784BD0F6-EB22-4C99-AC08-325B6E43B63C}" type="sibTrans" cxnId="{F60981E8-2D9A-4723-A32A-D601AC1A0C44}">
      <dgm:prSet/>
      <dgm:spPr/>
      <dgm:t>
        <a:bodyPr/>
        <a:lstStyle/>
        <a:p>
          <a:endParaRPr lang="en-US"/>
        </a:p>
      </dgm:t>
    </dgm:pt>
    <dgm:pt modelId="{82B3BC4A-5E34-4ECA-9D7E-A50EDC240B02}">
      <dgm:prSet phldrT="[Text]"/>
      <dgm:spPr/>
      <dgm:t>
        <a:bodyPr/>
        <a:lstStyle/>
        <a:p>
          <a:r>
            <a:rPr lang="en-US" dirty="0"/>
            <a:t>text</a:t>
          </a:r>
        </a:p>
      </dgm:t>
    </dgm:pt>
    <dgm:pt modelId="{683989F6-5DAA-430A-84AF-E2FEEA242CA4}" type="parTrans" cxnId="{FD745D07-2261-4BD8-824D-9F2394747995}">
      <dgm:prSet/>
      <dgm:spPr/>
      <dgm:t>
        <a:bodyPr/>
        <a:lstStyle/>
        <a:p>
          <a:endParaRPr lang="en-US"/>
        </a:p>
      </dgm:t>
    </dgm:pt>
    <dgm:pt modelId="{A01C3E59-AC01-48B9-AA13-270257B46027}" type="sibTrans" cxnId="{FD745D07-2261-4BD8-824D-9F2394747995}">
      <dgm:prSet/>
      <dgm:spPr/>
      <dgm:t>
        <a:bodyPr/>
        <a:lstStyle/>
        <a:p>
          <a:endParaRPr lang="en-US"/>
        </a:p>
      </dgm:t>
    </dgm:pt>
    <dgm:pt modelId="{243116A5-E050-4CFF-9031-DE2A311D0B69}">
      <dgm:prSet phldrT="[Text]"/>
      <dgm:spPr/>
      <dgm:t>
        <a:bodyPr/>
        <a:lstStyle/>
        <a:p>
          <a:r>
            <a:rPr lang="en-US" dirty="0"/>
            <a:t>Shared kernel keeps disk pressure low</a:t>
          </a:r>
        </a:p>
      </dgm:t>
    </dgm:pt>
    <dgm:pt modelId="{E0E54DAE-1754-485D-955F-0304D2638026}" type="parTrans" cxnId="{59E0EA48-01CF-4026-AA01-30D30EFCFAA8}">
      <dgm:prSet/>
      <dgm:spPr/>
      <dgm:t>
        <a:bodyPr/>
        <a:lstStyle/>
        <a:p>
          <a:endParaRPr lang="en-US"/>
        </a:p>
      </dgm:t>
    </dgm:pt>
    <dgm:pt modelId="{47C9DD0A-4565-4C42-A5B9-D4D90E8499AE}" type="sibTrans" cxnId="{59E0EA48-01CF-4026-AA01-30D30EFCFAA8}">
      <dgm:prSet/>
      <dgm:spPr/>
      <dgm:t>
        <a:bodyPr/>
        <a:lstStyle/>
        <a:p>
          <a:endParaRPr lang="en-US"/>
        </a:p>
      </dgm:t>
    </dgm:pt>
    <dgm:pt modelId="{12B62ED8-07D7-48E2-8471-B8EC7973E791}">
      <dgm:prSet phldrT="[Text]"/>
      <dgm:spPr/>
      <dgm:t>
        <a:bodyPr/>
        <a:lstStyle/>
        <a:p>
          <a:r>
            <a:rPr lang="en-US" dirty="0"/>
            <a:t>~1 minute for VM</a:t>
          </a:r>
        </a:p>
      </dgm:t>
    </dgm:pt>
    <dgm:pt modelId="{FCFE77E6-3CAC-40AC-82D5-E64643C1DF7B}" type="parTrans" cxnId="{DC4CEC66-2D08-4B81-9C45-F238D7A46B19}">
      <dgm:prSet/>
      <dgm:spPr/>
      <dgm:t>
        <a:bodyPr/>
        <a:lstStyle/>
        <a:p>
          <a:endParaRPr lang="en-US"/>
        </a:p>
      </dgm:t>
    </dgm:pt>
    <dgm:pt modelId="{06E8E23E-EFDF-4F89-9C0C-1CF11CBF7E01}" type="sibTrans" cxnId="{DC4CEC66-2D08-4B81-9C45-F238D7A46B19}">
      <dgm:prSet/>
      <dgm:spPr/>
      <dgm:t>
        <a:bodyPr/>
        <a:lstStyle/>
        <a:p>
          <a:endParaRPr lang="en-US"/>
        </a:p>
      </dgm:t>
    </dgm:pt>
    <dgm:pt modelId="{CFF71EB5-D939-4843-AED6-6DB025936AA5}" type="pres">
      <dgm:prSet presAssocID="{9E9E3E13-768A-4B74-B091-7F9CC752FE32}" presName="linear" presStyleCnt="0">
        <dgm:presLayoutVars>
          <dgm:animLvl val="lvl"/>
          <dgm:resizeHandles val="exact"/>
        </dgm:presLayoutVars>
      </dgm:prSet>
      <dgm:spPr/>
    </dgm:pt>
    <dgm:pt modelId="{736C5F08-9FC6-41BE-AA3A-31B69B2BCA75}" type="pres">
      <dgm:prSet presAssocID="{1239E2CD-1764-4EA5-BCFB-F017F04F97A8}" presName="parentText" presStyleLbl="node1" presStyleIdx="0" presStyleCnt="6">
        <dgm:presLayoutVars>
          <dgm:chMax val="0"/>
          <dgm:bulletEnabled val="1"/>
        </dgm:presLayoutVars>
      </dgm:prSet>
      <dgm:spPr/>
    </dgm:pt>
    <dgm:pt modelId="{383B7F30-9F90-4551-BEB0-77A34503DAC3}" type="pres">
      <dgm:prSet presAssocID="{1239E2CD-1764-4EA5-BCFB-F017F04F97A8}" presName="childText" presStyleLbl="revTx" presStyleIdx="0" presStyleCnt="6">
        <dgm:presLayoutVars>
          <dgm:bulletEnabled val="1"/>
        </dgm:presLayoutVars>
      </dgm:prSet>
      <dgm:spPr/>
    </dgm:pt>
    <dgm:pt modelId="{7323956C-BD54-427B-B2C9-F3270E6B8B2C}" type="pres">
      <dgm:prSet presAssocID="{AFBB88C6-BB19-4D89-A039-972469608CF1}" presName="parentText" presStyleLbl="node1" presStyleIdx="1" presStyleCnt="6">
        <dgm:presLayoutVars>
          <dgm:chMax val="0"/>
          <dgm:bulletEnabled val="1"/>
        </dgm:presLayoutVars>
      </dgm:prSet>
      <dgm:spPr/>
    </dgm:pt>
    <dgm:pt modelId="{6CD9D32F-A6F2-4615-8F8C-D843C5F41FD8}" type="pres">
      <dgm:prSet presAssocID="{AFBB88C6-BB19-4D89-A039-972469608CF1}" presName="childText" presStyleLbl="revTx" presStyleIdx="1" presStyleCnt="6">
        <dgm:presLayoutVars>
          <dgm:bulletEnabled val="1"/>
        </dgm:presLayoutVars>
      </dgm:prSet>
      <dgm:spPr/>
    </dgm:pt>
    <dgm:pt modelId="{3B1C04B8-E0C0-4D68-A368-BA45529F40FC}" type="pres">
      <dgm:prSet presAssocID="{EC1A47D3-31F5-418C-9B44-A7FE5F80211F}" presName="parentText" presStyleLbl="node1" presStyleIdx="2" presStyleCnt="6">
        <dgm:presLayoutVars>
          <dgm:chMax val="0"/>
          <dgm:bulletEnabled val="1"/>
        </dgm:presLayoutVars>
      </dgm:prSet>
      <dgm:spPr/>
    </dgm:pt>
    <dgm:pt modelId="{A61E34F9-2D9D-4D9B-934A-A0B0B29BD058}" type="pres">
      <dgm:prSet presAssocID="{EC1A47D3-31F5-418C-9B44-A7FE5F80211F}" presName="childText" presStyleLbl="revTx" presStyleIdx="2" presStyleCnt="6">
        <dgm:presLayoutVars>
          <dgm:bulletEnabled val="1"/>
        </dgm:presLayoutVars>
      </dgm:prSet>
      <dgm:spPr/>
    </dgm:pt>
    <dgm:pt modelId="{CA918866-A5D6-4783-BC50-DF984285578B}" type="pres">
      <dgm:prSet presAssocID="{5C75F0F1-477F-43D6-A3CF-FE30CFCD1304}" presName="parentText" presStyleLbl="node1" presStyleIdx="3" presStyleCnt="6">
        <dgm:presLayoutVars>
          <dgm:chMax val="0"/>
          <dgm:bulletEnabled val="1"/>
        </dgm:presLayoutVars>
      </dgm:prSet>
      <dgm:spPr/>
    </dgm:pt>
    <dgm:pt modelId="{2A3ED0CE-2B2E-4B58-8B9B-3DE1B86A2A1C}" type="pres">
      <dgm:prSet presAssocID="{5C75F0F1-477F-43D6-A3CF-FE30CFCD1304}" presName="childText" presStyleLbl="revTx" presStyleIdx="3" presStyleCnt="6">
        <dgm:presLayoutVars>
          <dgm:bulletEnabled val="1"/>
        </dgm:presLayoutVars>
      </dgm:prSet>
      <dgm:spPr/>
    </dgm:pt>
    <dgm:pt modelId="{21F0D557-A662-454D-ABC3-8B303B74E99A}" type="pres">
      <dgm:prSet presAssocID="{49D500FB-3DCA-4963-A0B7-492EC1AC34C0}" presName="parentText" presStyleLbl="node1" presStyleIdx="4" presStyleCnt="6">
        <dgm:presLayoutVars>
          <dgm:chMax val="0"/>
          <dgm:bulletEnabled val="1"/>
        </dgm:presLayoutVars>
      </dgm:prSet>
      <dgm:spPr/>
    </dgm:pt>
    <dgm:pt modelId="{4FCC1A90-3762-42B5-BE31-67F814B28E56}" type="pres">
      <dgm:prSet presAssocID="{49D500FB-3DCA-4963-A0B7-492EC1AC34C0}" presName="childText" presStyleLbl="revTx" presStyleIdx="4" presStyleCnt="6">
        <dgm:presLayoutVars>
          <dgm:bulletEnabled val="1"/>
        </dgm:presLayoutVars>
      </dgm:prSet>
      <dgm:spPr/>
    </dgm:pt>
    <dgm:pt modelId="{2CE2FDC9-32EC-48EE-93DF-D2DEB90A27BA}" type="pres">
      <dgm:prSet presAssocID="{727E3392-885D-41E2-8495-3AEA3CD6558A}" presName="parentText" presStyleLbl="node1" presStyleIdx="5" presStyleCnt="6">
        <dgm:presLayoutVars>
          <dgm:chMax val="0"/>
          <dgm:bulletEnabled val="1"/>
        </dgm:presLayoutVars>
      </dgm:prSet>
      <dgm:spPr/>
    </dgm:pt>
    <dgm:pt modelId="{472C17AA-61C3-4F41-876D-EF1F9C105B09}" type="pres">
      <dgm:prSet presAssocID="{727E3392-885D-41E2-8495-3AEA3CD6558A}" presName="childText" presStyleLbl="revTx" presStyleIdx="5" presStyleCnt="6">
        <dgm:presLayoutVars>
          <dgm:bulletEnabled val="1"/>
        </dgm:presLayoutVars>
      </dgm:prSet>
      <dgm:spPr/>
    </dgm:pt>
  </dgm:ptLst>
  <dgm:cxnLst>
    <dgm:cxn modelId="{E130B06F-C181-444D-ACDA-0B42DC5C2763}" type="presOf" srcId="{9E9E3E13-768A-4B74-B091-7F9CC752FE32}" destId="{CFF71EB5-D939-4843-AED6-6DB025936AA5}" srcOrd="0" destOrd="0" presId="urn:microsoft.com/office/officeart/2005/8/layout/vList2"/>
    <dgm:cxn modelId="{52FE6133-F9EE-4EC4-8115-791350486B10}" type="presOf" srcId="{49D500FB-3DCA-4963-A0B7-492EC1AC34C0}" destId="{21F0D557-A662-454D-ABC3-8B303B74E99A}" srcOrd="0" destOrd="0" presId="urn:microsoft.com/office/officeart/2005/8/layout/vList2"/>
    <dgm:cxn modelId="{2AA95DC1-8895-4122-86EB-12B8260570B6}" type="presOf" srcId="{82B3BC4A-5E34-4ECA-9D7E-A50EDC240B02}" destId="{2A3ED0CE-2B2E-4B58-8B9B-3DE1B86A2A1C}" srcOrd="0" destOrd="0" presId="urn:microsoft.com/office/officeart/2005/8/layout/vList2"/>
    <dgm:cxn modelId="{59E0EA48-01CF-4026-AA01-30D30EFCFAA8}" srcId="{727E3392-885D-41E2-8495-3AEA3CD6558A}" destId="{243116A5-E050-4CFF-9031-DE2A311D0B69}" srcOrd="0" destOrd="0" parTransId="{E0E54DAE-1754-485D-955F-0304D2638026}" sibTransId="{47C9DD0A-4565-4C42-A5B9-D4D90E8499AE}"/>
    <dgm:cxn modelId="{32F752B6-9CA9-4506-92E8-718118B319FE}" type="presOf" srcId="{886D3478-E6FE-41E5-9130-C92CD7CC1540}" destId="{4FCC1A90-3762-42B5-BE31-67F814B28E56}" srcOrd="0" destOrd="0" presId="urn:microsoft.com/office/officeart/2005/8/layout/vList2"/>
    <dgm:cxn modelId="{23165F81-79E0-42D3-B8CB-96589BE7BDB3}" type="presOf" srcId="{243116A5-E050-4CFF-9031-DE2A311D0B69}" destId="{472C17AA-61C3-4F41-876D-EF1F9C105B09}" srcOrd="0" destOrd="0" presId="urn:microsoft.com/office/officeart/2005/8/layout/vList2"/>
    <dgm:cxn modelId="{D32DF396-B8B0-4DE8-9AC9-69A35F35AE22}" srcId="{9E9E3E13-768A-4B74-B091-7F9CC752FE32}" destId="{EC1A47D3-31F5-418C-9B44-A7FE5F80211F}" srcOrd="2" destOrd="0" parTransId="{00849576-C5C6-483A-AF85-38EAE925F799}" sibTransId="{90243203-213D-4358-8B85-8A7AEB4A9776}"/>
    <dgm:cxn modelId="{3EE9272B-0E84-45E6-BA08-046E6EB4D5B5}" srcId="{9E9E3E13-768A-4B74-B091-7F9CC752FE32}" destId="{49D500FB-3DCA-4963-A0B7-492EC1AC34C0}" srcOrd="4" destOrd="0" parTransId="{00AEC8A5-E11A-4DA6-8910-AC8C836EBC60}" sibTransId="{C04A48AC-62F8-4975-BB04-654FA958E134}"/>
    <dgm:cxn modelId="{C70DC40D-E6AD-4E46-A53C-69E163048D3A}" srcId="{9E9E3E13-768A-4B74-B091-7F9CC752FE32}" destId="{AFBB88C6-BB19-4D89-A039-972469608CF1}" srcOrd="1" destOrd="0" parTransId="{216A69A0-557A-4E8F-A02A-829FAE59C728}" sibTransId="{77922809-A6BE-4467-B208-ECD96A04F138}"/>
    <dgm:cxn modelId="{71BE906B-F11F-4359-860A-5E30EE65C22A}" srcId="{9E9E3E13-768A-4B74-B091-7F9CC752FE32}" destId="{1239E2CD-1764-4EA5-BCFB-F017F04F97A8}" srcOrd="0" destOrd="0" parTransId="{0DF7729C-FA9D-49B0-81D4-7A75C8B1DD4D}" sibTransId="{5CA078C3-7DB9-4854-A663-5DAA37A3E2DB}"/>
    <dgm:cxn modelId="{F60981E8-2D9A-4723-A32A-D601AC1A0C44}" srcId="{9E9E3E13-768A-4B74-B091-7F9CC752FE32}" destId="{727E3392-885D-41E2-8495-3AEA3CD6558A}" srcOrd="5" destOrd="0" parTransId="{0C4FE23F-506F-40C4-889D-CF7E7062C75D}" sibTransId="{784BD0F6-EB22-4C99-AC08-325B6E43B63C}"/>
    <dgm:cxn modelId="{F380783B-6566-4A75-8870-4B8DEDF78857}" srcId="{EC1A47D3-31F5-418C-9B44-A7FE5F80211F}" destId="{8F8256E2-DCA6-4C9A-8F8C-6DE8C2BB96D2}" srcOrd="0" destOrd="0" parTransId="{EC1AAF0C-BA7D-4B89-8CF5-AEA2EA3F91AB}" sibTransId="{3D481191-C035-462E-AE67-783B1B14F88C}"/>
    <dgm:cxn modelId="{34520246-F469-45F2-B8F9-202038B8D52F}" srcId="{1239E2CD-1764-4EA5-BCFB-F017F04F97A8}" destId="{1750CDE4-5605-4630-8A1D-B86A4A0AE251}" srcOrd="0" destOrd="0" parTransId="{4685ECCF-EC89-48B1-BA39-C1CDDD4865F6}" sibTransId="{89A31E06-F94E-4A51-B073-2DBE283A3172}"/>
    <dgm:cxn modelId="{77F54F98-D1BC-4229-B023-497247DA3E6E}" type="presOf" srcId="{8F8256E2-DCA6-4C9A-8F8C-6DE8C2BB96D2}" destId="{A61E34F9-2D9D-4D9B-934A-A0B0B29BD058}" srcOrd="0" destOrd="0" presId="urn:microsoft.com/office/officeart/2005/8/layout/vList2"/>
    <dgm:cxn modelId="{DC4CEC66-2D08-4B81-9C45-F238D7A46B19}" srcId="{1239E2CD-1764-4EA5-BCFB-F017F04F97A8}" destId="{12B62ED8-07D7-48E2-8471-B8EC7973E791}" srcOrd="1" destOrd="0" parTransId="{FCFE77E6-3CAC-40AC-82D5-E64643C1DF7B}" sibTransId="{06E8E23E-EFDF-4F89-9C0C-1CF11CBF7E01}"/>
    <dgm:cxn modelId="{FD745D07-2261-4BD8-824D-9F2394747995}" srcId="{5C75F0F1-477F-43D6-A3CF-FE30CFCD1304}" destId="{82B3BC4A-5E34-4ECA-9D7E-A50EDC240B02}" srcOrd="0" destOrd="0" parTransId="{683989F6-5DAA-430A-84AF-E2FEEA242CA4}" sibTransId="{A01C3E59-AC01-48B9-AA13-270257B46027}"/>
    <dgm:cxn modelId="{5E645AD4-6D6E-442E-847F-E83E8863688A}" srcId="{9E9E3E13-768A-4B74-B091-7F9CC752FE32}" destId="{5C75F0F1-477F-43D6-A3CF-FE30CFCD1304}" srcOrd="3" destOrd="0" parTransId="{5FEBDAD1-9681-4B1F-ACF8-6BBF633D29DB}" sibTransId="{3E1C087D-8AD4-4971-A4EB-13DE66E79C10}"/>
    <dgm:cxn modelId="{2E5C32D3-0862-4B37-B210-30B158DFFCF5}" type="presOf" srcId="{1750CDE4-5605-4630-8A1D-B86A4A0AE251}" destId="{383B7F30-9F90-4551-BEB0-77A34503DAC3}" srcOrd="0" destOrd="0" presId="urn:microsoft.com/office/officeart/2005/8/layout/vList2"/>
    <dgm:cxn modelId="{8C086E2D-2812-49BA-9297-F3CF2C160314}" srcId="{49D500FB-3DCA-4963-A0B7-492EC1AC34C0}" destId="{886D3478-E6FE-41E5-9130-C92CD7CC1540}" srcOrd="0" destOrd="0" parTransId="{BC2371A0-CC43-4A6F-B8F5-E62C551A5E51}" sibTransId="{53037A5B-A08F-4077-9C3B-91BF7C397C62}"/>
    <dgm:cxn modelId="{53D81F43-0772-49DD-934B-41606611D760}" type="presOf" srcId="{12B62ED8-07D7-48E2-8471-B8EC7973E791}" destId="{383B7F30-9F90-4551-BEB0-77A34503DAC3}" srcOrd="0" destOrd="1" presId="urn:microsoft.com/office/officeart/2005/8/layout/vList2"/>
    <dgm:cxn modelId="{F4619F42-F1A2-44B2-8B19-AC23E74A86BD}" type="presOf" srcId="{727E3392-885D-41E2-8495-3AEA3CD6558A}" destId="{2CE2FDC9-32EC-48EE-93DF-D2DEB90A27BA}" srcOrd="0" destOrd="0" presId="urn:microsoft.com/office/officeart/2005/8/layout/vList2"/>
    <dgm:cxn modelId="{0CF07762-1198-411B-9F96-A44D2B70A7C8}" type="presOf" srcId="{EC1A47D3-31F5-418C-9B44-A7FE5F80211F}" destId="{3B1C04B8-E0C0-4D68-A368-BA45529F40FC}" srcOrd="0" destOrd="0" presId="urn:microsoft.com/office/officeart/2005/8/layout/vList2"/>
    <dgm:cxn modelId="{EB692746-F288-436D-A980-83363F4099B9}" type="presOf" srcId="{1239E2CD-1764-4EA5-BCFB-F017F04F97A8}" destId="{736C5F08-9FC6-41BE-AA3A-31B69B2BCA75}" srcOrd="0" destOrd="0" presId="urn:microsoft.com/office/officeart/2005/8/layout/vList2"/>
    <dgm:cxn modelId="{424559D2-78F5-4168-B450-1BEF34462BCA}" srcId="{AFBB88C6-BB19-4D89-A039-972469608CF1}" destId="{3CBCBE8B-B6C7-4909-91DA-08E97A9D6556}" srcOrd="0" destOrd="0" parTransId="{B04255DD-14AE-482C-A5FF-6B32B5B31A3B}" sibTransId="{D6CD54DF-32D4-4603-932B-D83C88D4B497}"/>
    <dgm:cxn modelId="{AECDBAA6-8916-48FE-AAC6-FE24B8C901FC}" type="presOf" srcId="{3CBCBE8B-B6C7-4909-91DA-08E97A9D6556}" destId="{6CD9D32F-A6F2-4615-8F8C-D843C5F41FD8}" srcOrd="0" destOrd="0" presId="urn:microsoft.com/office/officeart/2005/8/layout/vList2"/>
    <dgm:cxn modelId="{EE3DC41B-68F2-415D-8130-38D5804A841A}" type="presOf" srcId="{AFBB88C6-BB19-4D89-A039-972469608CF1}" destId="{7323956C-BD54-427B-B2C9-F3270E6B8B2C}" srcOrd="0" destOrd="0" presId="urn:microsoft.com/office/officeart/2005/8/layout/vList2"/>
    <dgm:cxn modelId="{8F264158-3B3F-48B5-93E7-E06DC0CF71BC}" type="presOf" srcId="{5C75F0F1-477F-43D6-A3CF-FE30CFCD1304}" destId="{CA918866-A5D6-4783-BC50-DF984285578B}" srcOrd="0" destOrd="0" presId="urn:microsoft.com/office/officeart/2005/8/layout/vList2"/>
    <dgm:cxn modelId="{083969AC-06BF-489A-BF18-B6F176FB6A05}" type="presParOf" srcId="{CFF71EB5-D939-4843-AED6-6DB025936AA5}" destId="{736C5F08-9FC6-41BE-AA3A-31B69B2BCA75}" srcOrd="0" destOrd="0" presId="urn:microsoft.com/office/officeart/2005/8/layout/vList2"/>
    <dgm:cxn modelId="{D1E66A27-FBC8-45BF-969B-B7430F43CC85}" type="presParOf" srcId="{CFF71EB5-D939-4843-AED6-6DB025936AA5}" destId="{383B7F30-9F90-4551-BEB0-77A34503DAC3}" srcOrd="1" destOrd="0" presId="urn:microsoft.com/office/officeart/2005/8/layout/vList2"/>
    <dgm:cxn modelId="{FBEED54E-1C8D-4134-A92D-1CFD91D9FDEC}" type="presParOf" srcId="{CFF71EB5-D939-4843-AED6-6DB025936AA5}" destId="{7323956C-BD54-427B-B2C9-F3270E6B8B2C}" srcOrd="2" destOrd="0" presId="urn:microsoft.com/office/officeart/2005/8/layout/vList2"/>
    <dgm:cxn modelId="{6450D6FE-9ACA-494F-8018-0C87EBF8222F}" type="presParOf" srcId="{CFF71EB5-D939-4843-AED6-6DB025936AA5}" destId="{6CD9D32F-A6F2-4615-8F8C-D843C5F41FD8}" srcOrd="3" destOrd="0" presId="urn:microsoft.com/office/officeart/2005/8/layout/vList2"/>
    <dgm:cxn modelId="{19879ECD-0809-41C6-9DD5-FB0625C14984}" type="presParOf" srcId="{CFF71EB5-D939-4843-AED6-6DB025936AA5}" destId="{3B1C04B8-E0C0-4D68-A368-BA45529F40FC}" srcOrd="4" destOrd="0" presId="urn:microsoft.com/office/officeart/2005/8/layout/vList2"/>
    <dgm:cxn modelId="{6E211B4A-4D5E-4526-A985-68FBECA4435F}" type="presParOf" srcId="{CFF71EB5-D939-4843-AED6-6DB025936AA5}" destId="{A61E34F9-2D9D-4D9B-934A-A0B0B29BD058}" srcOrd="5" destOrd="0" presId="urn:microsoft.com/office/officeart/2005/8/layout/vList2"/>
    <dgm:cxn modelId="{474A4A41-6A8D-4AB8-88BE-E6661D543E9A}" type="presParOf" srcId="{CFF71EB5-D939-4843-AED6-6DB025936AA5}" destId="{CA918866-A5D6-4783-BC50-DF984285578B}" srcOrd="6" destOrd="0" presId="urn:microsoft.com/office/officeart/2005/8/layout/vList2"/>
    <dgm:cxn modelId="{48D7BE59-78DB-4749-8D59-7A6E3978CAA8}" type="presParOf" srcId="{CFF71EB5-D939-4843-AED6-6DB025936AA5}" destId="{2A3ED0CE-2B2E-4B58-8B9B-3DE1B86A2A1C}" srcOrd="7" destOrd="0" presId="urn:microsoft.com/office/officeart/2005/8/layout/vList2"/>
    <dgm:cxn modelId="{3C5FADF2-E6BD-4DB2-8C21-E79F5043F037}" type="presParOf" srcId="{CFF71EB5-D939-4843-AED6-6DB025936AA5}" destId="{21F0D557-A662-454D-ABC3-8B303B74E99A}" srcOrd="8" destOrd="0" presId="urn:microsoft.com/office/officeart/2005/8/layout/vList2"/>
    <dgm:cxn modelId="{1DA38570-7841-470A-80A1-EB677B870AD7}" type="presParOf" srcId="{CFF71EB5-D939-4843-AED6-6DB025936AA5}" destId="{4FCC1A90-3762-42B5-BE31-67F814B28E56}" srcOrd="9" destOrd="0" presId="urn:microsoft.com/office/officeart/2005/8/layout/vList2"/>
    <dgm:cxn modelId="{E4D63183-7E0E-4E0F-8BFF-993DB720BF7F}" type="presParOf" srcId="{CFF71EB5-D939-4843-AED6-6DB025936AA5}" destId="{2CE2FDC9-32EC-48EE-93DF-D2DEB90A27BA}" srcOrd="10" destOrd="0" presId="urn:microsoft.com/office/officeart/2005/8/layout/vList2"/>
    <dgm:cxn modelId="{E4B94119-6F1D-49BF-8F07-4FECAA208F52}" type="presParOf" srcId="{CFF71EB5-D939-4843-AED6-6DB025936AA5}" destId="{472C17AA-61C3-4F41-876D-EF1F9C105B09}"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6C5F08-9FC6-41BE-AA3A-31B69B2BCA75}">
      <dsp:nvSpPr>
        <dsp:cNvPr id="0" name=""/>
        <dsp:cNvSpPr/>
      </dsp:nvSpPr>
      <dsp:spPr>
        <a:xfrm>
          <a:off x="0" y="7859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Fast Iteration</a:t>
          </a:r>
        </a:p>
      </dsp:txBody>
      <dsp:txXfrm>
        <a:off x="22617" y="101215"/>
        <a:ext cx="11610605" cy="418086"/>
      </dsp:txXfrm>
    </dsp:sp>
    <dsp:sp modelId="{383B7F30-9F90-4551-BEB0-77A34503DAC3}">
      <dsp:nvSpPr>
        <dsp:cNvPr id="0" name=""/>
        <dsp:cNvSpPr/>
      </dsp:nvSpPr>
      <dsp:spPr>
        <a:xfrm>
          <a:off x="0" y="541918"/>
          <a:ext cx="1165583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~1 to ~3 </a:t>
          </a:r>
          <a:r>
            <a:rPr lang="en-US" sz="1400" i="1" kern="1200" dirty="0"/>
            <a:t>seconds</a:t>
          </a:r>
          <a:r>
            <a:rPr lang="en-US" sz="1400" kern="1200" dirty="0"/>
            <a:t> (Windows Server / Hyper-V)</a:t>
          </a:r>
        </a:p>
        <a:p>
          <a:pPr marL="114300" lvl="1" indent="-114300" algn="l" defTabSz="622300">
            <a:lnSpc>
              <a:spcPct val="90000"/>
            </a:lnSpc>
            <a:spcBef>
              <a:spcPct val="0"/>
            </a:spcBef>
            <a:spcAft>
              <a:spcPct val="20000"/>
            </a:spcAft>
            <a:buChar char="•"/>
          </a:pPr>
          <a:r>
            <a:rPr lang="en-US" sz="1400" kern="1200" dirty="0"/>
            <a:t>~1 minute for VM</a:t>
          </a:r>
        </a:p>
      </dsp:txBody>
      <dsp:txXfrm>
        <a:off x="0" y="541918"/>
        <a:ext cx="11655839" cy="521640"/>
      </dsp:txXfrm>
    </dsp:sp>
    <dsp:sp modelId="{7323956C-BD54-427B-B2C9-F3270E6B8B2C}">
      <dsp:nvSpPr>
        <dsp:cNvPr id="0" name=""/>
        <dsp:cNvSpPr/>
      </dsp:nvSpPr>
      <dsp:spPr>
        <a:xfrm>
          <a:off x="0" y="10635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Resource Controls</a:t>
          </a:r>
        </a:p>
      </dsp:txBody>
      <dsp:txXfrm>
        <a:off x="22617" y="1086175"/>
        <a:ext cx="11610605" cy="418086"/>
      </dsp:txXfrm>
    </dsp:sp>
    <dsp:sp modelId="{6CD9D32F-A6F2-4615-8F8C-D843C5F41FD8}">
      <dsp:nvSpPr>
        <dsp:cNvPr id="0" name=""/>
        <dsp:cNvSpPr/>
      </dsp:nvSpPr>
      <dsp:spPr>
        <a:xfrm>
          <a:off x="0" y="15268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1526878"/>
        <a:ext cx="11655839" cy="298080"/>
      </dsp:txXfrm>
    </dsp:sp>
    <dsp:sp modelId="{3B1C04B8-E0C0-4D68-A368-BA45529F40FC}">
      <dsp:nvSpPr>
        <dsp:cNvPr id="0" name=""/>
        <dsp:cNvSpPr/>
      </dsp:nvSpPr>
      <dsp:spPr>
        <a:xfrm>
          <a:off x="0" y="18249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Rapid Deployment</a:t>
          </a:r>
        </a:p>
      </dsp:txBody>
      <dsp:txXfrm>
        <a:off x="22617" y="1847575"/>
        <a:ext cx="11610605" cy="418086"/>
      </dsp:txXfrm>
    </dsp:sp>
    <dsp:sp modelId="{A61E34F9-2D9D-4D9B-934A-A0B0B29BD058}">
      <dsp:nvSpPr>
        <dsp:cNvPr id="0" name=""/>
        <dsp:cNvSpPr/>
      </dsp:nvSpPr>
      <dsp:spPr>
        <a:xfrm>
          <a:off x="0" y="22882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endParaRPr lang="en-US" sz="1400" kern="1200" dirty="0"/>
        </a:p>
      </dsp:txBody>
      <dsp:txXfrm>
        <a:off x="0" y="2288278"/>
        <a:ext cx="11655839" cy="298080"/>
      </dsp:txXfrm>
    </dsp:sp>
    <dsp:sp modelId="{CA918866-A5D6-4783-BC50-DF984285578B}">
      <dsp:nvSpPr>
        <dsp:cNvPr id="0" name=""/>
        <dsp:cNvSpPr/>
      </dsp:nvSpPr>
      <dsp:spPr>
        <a:xfrm>
          <a:off x="0" y="25863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Defined State Separation</a:t>
          </a:r>
        </a:p>
      </dsp:txBody>
      <dsp:txXfrm>
        <a:off x="22617" y="2608975"/>
        <a:ext cx="11610605" cy="418086"/>
      </dsp:txXfrm>
    </dsp:sp>
    <dsp:sp modelId="{2A3ED0CE-2B2E-4B58-8B9B-3DE1B86A2A1C}">
      <dsp:nvSpPr>
        <dsp:cNvPr id="0" name=""/>
        <dsp:cNvSpPr/>
      </dsp:nvSpPr>
      <dsp:spPr>
        <a:xfrm>
          <a:off x="0" y="30496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049678"/>
        <a:ext cx="11655839" cy="298080"/>
      </dsp:txXfrm>
    </dsp:sp>
    <dsp:sp modelId="{21F0D557-A662-454D-ABC3-8B303B74E99A}">
      <dsp:nvSpPr>
        <dsp:cNvPr id="0" name=""/>
        <dsp:cNvSpPr/>
      </dsp:nvSpPr>
      <dsp:spPr>
        <a:xfrm>
          <a:off x="0" y="33477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Immutability</a:t>
          </a:r>
        </a:p>
      </dsp:txBody>
      <dsp:txXfrm>
        <a:off x="22617" y="3370375"/>
        <a:ext cx="11610605" cy="418086"/>
      </dsp:txXfrm>
    </dsp:sp>
    <dsp:sp modelId="{4FCC1A90-3762-42B5-BE31-67F814B28E56}">
      <dsp:nvSpPr>
        <dsp:cNvPr id="0" name=""/>
        <dsp:cNvSpPr/>
      </dsp:nvSpPr>
      <dsp:spPr>
        <a:xfrm>
          <a:off x="0" y="38110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Text</a:t>
          </a:r>
        </a:p>
      </dsp:txBody>
      <dsp:txXfrm>
        <a:off x="0" y="3811078"/>
        <a:ext cx="11655839" cy="298080"/>
      </dsp:txXfrm>
    </dsp:sp>
    <dsp:sp modelId="{2CE2FDC9-32EC-48EE-93DF-D2DEB90A27BA}">
      <dsp:nvSpPr>
        <dsp:cNvPr id="0" name=""/>
        <dsp:cNvSpPr/>
      </dsp:nvSpPr>
      <dsp:spPr>
        <a:xfrm>
          <a:off x="0" y="4109158"/>
          <a:ext cx="1165583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Density</a:t>
          </a:r>
        </a:p>
      </dsp:txBody>
      <dsp:txXfrm>
        <a:off x="22617" y="4131775"/>
        <a:ext cx="11610605" cy="418086"/>
      </dsp:txXfrm>
    </dsp:sp>
    <dsp:sp modelId="{472C17AA-61C3-4F41-876D-EF1F9C105B09}">
      <dsp:nvSpPr>
        <dsp:cNvPr id="0" name=""/>
        <dsp:cNvSpPr/>
      </dsp:nvSpPr>
      <dsp:spPr>
        <a:xfrm>
          <a:off x="0" y="4572478"/>
          <a:ext cx="1165583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70073"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Shared kernel keeps disk pressure low</a:t>
          </a:r>
        </a:p>
      </dsp:txBody>
      <dsp:txXfrm>
        <a:off x="0" y="4572478"/>
        <a:ext cx="11655839" cy="29808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42:44.682"/>
    </inkml:context>
    <inkml:brush xml:id="br0">
      <inkml:brushProperty name="width" value="0.06667" units="cm"/>
      <inkml:brushProperty name="height" value="0.06667" units="cm"/>
    </inkml:brush>
  </inkml:definitions>
  <inkml:trace contextRef="#ctx0" brushRef="#br0">18488 3510 3328,'-19'-32'1664,"19"9"-1664,0 19 1792,0 4-1920,0-6 0,0 2-896,-6 4 0,0 4 768,2-4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Fast iteration – far quicker to instantiate a container than a VM. For a Windows Server Core host, to spin up a </a:t>
            </a:r>
            <a:r>
              <a:rPr lang="en-US" dirty="0" err="1"/>
              <a:t>NodeJS</a:t>
            </a:r>
            <a:r>
              <a:rPr lang="en-US" dirty="0"/>
              <a:t> application running a Windows Server Container, startup is approximately 1 second, compared with approx. 3.3 seconds for a Hyper-V container. A VM can take about 5 seconds to over 1 minute!! Compare that to a Nano Server host, Windows Server Container comes in at under 600 </a:t>
            </a:r>
            <a:r>
              <a:rPr lang="en-US" dirty="0" err="1"/>
              <a:t>ms</a:t>
            </a:r>
            <a:r>
              <a:rPr lang="en-US" dirty="0"/>
              <a:t> and Hyper-V at 1.75 seconds, while a VM takes about 3 seconds.</a:t>
            </a:r>
          </a:p>
          <a:p>
            <a:endParaRPr lang="en-US" dirty="0"/>
          </a:p>
          <a:p>
            <a:r>
              <a:rPr lang="en-US" dirty="0"/>
              <a:t>Resource Controls – ability to limit CPU and memory to a specific container</a:t>
            </a:r>
          </a:p>
          <a:p>
            <a:endParaRPr lang="en-US" dirty="0"/>
          </a:p>
          <a:p>
            <a:r>
              <a:rPr lang="en-US" dirty="0"/>
              <a:t>Rapid Deployment – Since containers came be initialized so quickly, allows for on-demand compute. For example, AWS Lambda can spin up a new container when a method is invoked (or reuse a container). Containers enable the ability to spin up compute workloads very quickly, execute, and terminate.</a:t>
            </a:r>
          </a:p>
          <a:p>
            <a:endParaRPr lang="en-US" dirty="0"/>
          </a:p>
          <a:p>
            <a:r>
              <a:rPr lang="en-US" dirty="0"/>
              <a:t>Defined State Separation – Since containers are essentially read-only, any state is externalized (file system, external database, etc.)</a:t>
            </a:r>
          </a:p>
          <a:p>
            <a:endParaRPr lang="en-US" dirty="0"/>
          </a:p>
          <a:p>
            <a:r>
              <a:rPr lang="en-US" dirty="0"/>
              <a:t>Immutability – Docker images cannot be changed. Containers have a read/write layer applied. Changes committed to the running container (‘</a:t>
            </a:r>
            <a:r>
              <a:rPr lang="en-US" dirty="0" err="1"/>
              <a:t>docker</a:t>
            </a:r>
            <a:r>
              <a:rPr lang="en-US" dirty="0"/>
              <a:t> commit’) create a new image.</a:t>
            </a:r>
          </a:p>
          <a:p>
            <a:endParaRPr lang="en-US" dirty="0"/>
          </a:p>
          <a:p>
            <a:r>
              <a:rPr lang="en-US" dirty="0"/>
              <a:t>Density – consume less storage space, especially with Windows Server Containers in that they share the OS kernel. Additionally, containers offer the ability to pack more application/solutions into the available hardware, especially with combined with modern orchestration solutions.</a:t>
            </a:r>
          </a:p>
        </p:txBody>
      </p:sp>
      <p:sp>
        <p:nvSpPr>
          <p:cNvPr id="4" name="Slide Number Placeholder 3"/>
          <p:cNvSpPr>
            <a:spLocks noGrp="1"/>
          </p:cNvSpPr>
          <p:nvPr>
            <p:ph type="sldNum" sz="quarter" idx="10"/>
          </p:nvPr>
        </p:nvSpPr>
        <p:spPr/>
        <p:txBody>
          <a:bodyPr/>
          <a:lstStyle/>
          <a:p>
            <a:fld id="{B159F813-5AE6-42D9-8D72-24C283CF2029}" type="slidenum">
              <a:rPr lang="en-US" smtClean="0"/>
              <a:t>16</a:t>
            </a:fld>
            <a:endParaRPr lang="en-US"/>
          </a:p>
        </p:txBody>
      </p:sp>
    </p:spTree>
    <p:extLst>
      <p:ext uri="{BB962C8B-B14F-4D97-AF65-F5344CB8AC3E}">
        <p14:creationId xmlns:p14="http://schemas.microsoft.com/office/powerpoint/2010/main" val="2807304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Databases - </a:t>
            </a:r>
            <a:r>
              <a:rPr lang="en-US" sz="1200" dirty="0">
                <a:gradFill>
                  <a:gsLst>
                    <a:gs pos="2917">
                      <a:schemeClr val="tx1"/>
                    </a:gs>
                    <a:gs pos="30000">
                      <a:schemeClr val="tx1"/>
                    </a:gs>
                  </a:gsLst>
                  <a:lin ang="5400000" scaled="0"/>
                </a:gradFill>
              </a:rPr>
              <a:t>Data should be saved to a volume mapped to the host. Data is closely tied to the lifetime of the container. Better for dev/test environments where there is a benefit to quickly setting up the database (engine, schema, data, security, etc.), and also a quick teardown.</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17</a:t>
            </a:fld>
            <a:endParaRPr lang="en-US"/>
          </a:p>
        </p:txBody>
      </p:sp>
    </p:spTree>
    <p:extLst>
      <p:ext uri="{BB962C8B-B14F-4D97-AF65-F5344CB8AC3E}">
        <p14:creationId xmlns:p14="http://schemas.microsoft.com/office/powerpoint/2010/main" val="2083368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27</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28</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29</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a:t>
            </a:fld>
            <a:endParaRPr lang="en-US"/>
          </a:p>
        </p:txBody>
      </p:sp>
    </p:spTree>
    <p:extLst>
      <p:ext uri="{BB962C8B-B14F-4D97-AF65-F5344CB8AC3E}">
        <p14:creationId xmlns:p14="http://schemas.microsoft.com/office/powerpoint/2010/main" val="606792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power of this model is that regardless of which container isolation strategy you select, be it Server containers or Hyper-V containers</a:t>
            </a:r>
          </a:p>
          <a:p>
            <a:endParaRPr lang="en-US" baseline="0" dirty="0"/>
          </a:p>
          <a:p>
            <a:r>
              <a:rPr lang="en-US" baseline="0" dirty="0"/>
              <a:t>#click</a:t>
            </a:r>
          </a:p>
          <a:p>
            <a:r>
              <a:rPr lang="en-US" baseline="0" dirty="0"/>
              <a:t>You deploy the exact same container images.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008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a:t>
            </a:r>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39</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Assuming that all goes smoothly, we can start to work with Docker. </a:t>
            </a:r>
          </a:p>
          <a:p>
            <a:endParaRPr lang="en-US" baseline="0" dirty="0"/>
          </a:p>
          <a:p>
            <a:r>
              <a:rPr lang="en-US" baseline="0" dirty="0"/>
              <a:t>The Docker syntax is fairly straight forward. We start with “</a:t>
            </a:r>
            <a:r>
              <a:rPr lang="en-US" baseline="0" dirty="0" err="1"/>
              <a:t>docker</a:t>
            </a:r>
            <a:r>
              <a:rPr lang="en-US" baseline="0" dirty="0"/>
              <a:t>” (the executable we’re call, followed by a noun or verb for what we want to work with. We’ll start with getting a list of the images we have locally, and for that we’ll need a PowerShell of command prompt running with elevated permissions. Since I can’t type, I’ve prepared a PowerShell script that has many of the commands we’ll be using so I’ve already opened it in an elevated PowerShell ISE window. </a:t>
            </a:r>
          </a:p>
          <a:p>
            <a:endParaRPr lang="en-US" baseline="0" dirty="0"/>
          </a:p>
          <a:p>
            <a:r>
              <a:rPr lang="en-US" baseline="0" dirty="0"/>
              <a:t>List – talk about the key columns show. </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96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list images in local repository</a:t>
            </a:r>
          </a:p>
          <a:p>
            <a:r>
              <a:rPr lang="en-US" dirty="0" err="1"/>
              <a:t>docker</a:t>
            </a:r>
            <a:r>
              <a:rPr lang="en-US" dirty="0"/>
              <a:t> images</a:t>
            </a:r>
          </a:p>
          <a:p>
            <a:endParaRPr lang="en-US" dirty="0"/>
          </a:p>
          <a:p>
            <a:r>
              <a:rPr lang="en-US" dirty="0"/>
              <a:t># get a </a:t>
            </a:r>
            <a:r>
              <a:rPr lang="en-US" dirty="0" err="1"/>
              <a:t>docker</a:t>
            </a:r>
            <a:r>
              <a:rPr lang="en-US" dirty="0"/>
              <a:t> image from </a:t>
            </a:r>
            <a:r>
              <a:rPr lang="en-US" dirty="0" err="1"/>
              <a:t>docker</a:t>
            </a:r>
            <a:r>
              <a:rPr lang="en-US" dirty="0"/>
              <a:t> hub</a:t>
            </a:r>
          </a:p>
          <a:p>
            <a:r>
              <a:rPr lang="en-US" dirty="0" err="1"/>
              <a:t>docker</a:t>
            </a:r>
            <a:r>
              <a:rPr lang="en-US" dirty="0"/>
              <a:t> pull  </a:t>
            </a:r>
            <a:r>
              <a:rPr lang="en-US" dirty="0" err="1"/>
              <a:t>microsoft</a:t>
            </a:r>
            <a:r>
              <a:rPr lang="en-US" dirty="0"/>
              <a:t>/</a:t>
            </a:r>
            <a:r>
              <a:rPr lang="en-US" dirty="0" err="1"/>
              <a:t>dotnet:nanoserver-runtime</a:t>
            </a:r>
            <a:endParaRPr lang="en-US" dirty="0"/>
          </a:p>
          <a:p>
            <a:endParaRPr lang="en-US" dirty="0"/>
          </a:p>
          <a:p>
            <a:r>
              <a:rPr lang="en-US" dirty="0"/>
              <a:t># remove a local image</a:t>
            </a:r>
          </a:p>
          <a:p>
            <a:r>
              <a:rPr lang="en-US" dirty="0" err="1"/>
              <a:t>docker</a:t>
            </a:r>
            <a:r>
              <a:rPr lang="en-US" dirty="0"/>
              <a:t> </a:t>
            </a:r>
            <a:r>
              <a:rPr lang="en-US" dirty="0" err="1"/>
              <a:t>rmi</a:t>
            </a:r>
            <a:r>
              <a:rPr lang="en-US" dirty="0"/>
              <a:t> </a:t>
            </a:r>
          </a:p>
        </p:txBody>
      </p:sp>
      <p:sp>
        <p:nvSpPr>
          <p:cNvPr id="4" name="Slide Number Placeholder 3"/>
          <p:cNvSpPr>
            <a:spLocks noGrp="1"/>
          </p:cNvSpPr>
          <p:nvPr>
            <p:ph type="sldNum" sz="quarter" idx="10"/>
          </p:nvPr>
        </p:nvSpPr>
        <p:spPr/>
        <p:txBody>
          <a:bodyPr/>
          <a:lstStyle/>
          <a:p>
            <a:fld id="{B159F813-5AE6-42D9-8D72-24C283CF2029}" type="slidenum">
              <a:rPr lang="en-US" smtClean="0"/>
              <a:t>45</a:t>
            </a:fld>
            <a:endParaRPr lang="en-US"/>
          </a:p>
        </p:txBody>
      </p:sp>
    </p:spTree>
    <p:extLst>
      <p:ext uri="{BB962C8B-B14F-4D97-AF65-F5344CB8AC3E}">
        <p14:creationId xmlns:p14="http://schemas.microsoft.com/office/powerpoint/2010/main" val="2317320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screenshots here – backup option if stuff blows up</a:t>
            </a:r>
          </a:p>
        </p:txBody>
      </p:sp>
      <p:sp>
        <p:nvSpPr>
          <p:cNvPr id="4" name="Slide Number Placeholder 3"/>
          <p:cNvSpPr>
            <a:spLocks noGrp="1"/>
          </p:cNvSpPr>
          <p:nvPr>
            <p:ph type="sldNum" sz="quarter" idx="10"/>
          </p:nvPr>
        </p:nvSpPr>
        <p:spPr/>
        <p:txBody>
          <a:bodyPr/>
          <a:lstStyle/>
          <a:p>
            <a:fld id="{B159F813-5AE6-42D9-8D72-24C283CF2029}" type="slidenum">
              <a:rPr lang="en-US" smtClean="0"/>
              <a:t>46</a:t>
            </a:fld>
            <a:endParaRPr lang="en-US"/>
          </a:p>
        </p:txBody>
      </p:sp>
    </p:spTree>
    <p:extLst>
      <p:ext uri="{BB962C8B-B14F-4D97-AF65-F5344CB8AC3E}">
        <p14:creationId xmlns:p14="http://schemas.microsoft.com/office/powerpoint/2010/main" val="1582868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a:p>
            <a:endParaRPr lang="en-US" baseline="0" dirty="0"/>
          </a:p>
          <a:p>
            <a:r>
              <a:rPr lang="en-US" b="1" baseline="0" dirty="0"/>
              <a:t>#click (IIS Image)</a:t>
            </a:r>
          </a:p>
          <a:p>
            <a:r>
              <a:rPr lang="en-US" baseline="0" dirty="0"/>
              <a:t>If we take an example of a </a:t>
            </a:r>
            <a:r>
              <a:rPr lang="en-US" baseline="0" dirty="0" err="1"/>
              <a:t>dockerfile</a:t>
            </a:r>
            <a:r>
              <a:rPr lang="en-US" baseline="0" dirty="0"/>
              <a:t> to build an IIS image. </a:t>
            </a:r>
          </a:p>
          <a:p>
            <a:r>
              <a:rPr lang="en-US" baseline="0" dirty="0"/>
              <a:t>From – we start with where we’re starting from, in this case a base Nano Server image. Then we have two ‘adds’</a:t>
            </a:r>
          </a:p>
          <a:p>
            <a:r>
              <a:rPr lang="en-US" baseline="0" dirty="0"/>
              <a:t>Unattended – the first is an unintended install file and this is how you’d install IIS with </a:t>
            </a:r>
            <a:r>
              <a:rPr lang="en-US" baseline="0" dirty="0" err="1"/>
              <a:t>nano</a:t>
            </a:r>
            <a:r>
              <a:rPr lang="en-US" baseline="0" dirty="0"/>
              <a:t> server technical preview 4</a:t>
            </a:r>
          </a:p>
          <a:p>
            <a:r>
              <a:rPr lang="en-US" baseline="0" dirty="0"/>
              <a:t>Packages – then we add in this case, the “packages” folder where those optional roles/features are stored as we discussed earlier. </a:t>
            </a:r>
          </a:p>
          <a:p>
            <a:r>
              <a:rPr lang="en-US" baseline="0" dirty="0"/>
              <a:t>Run – then within the container we’re going to use DISM to apply the </a:t>
            </a:r>
            <a:r>
              <a:rPr lang="en-US" baseline="0" dirty="0" err="1"/>
              <a:t>unattend</a:t>
            </a:r>
            <a:r>
              <a:rPr lang="en-US" baseline="0" dirty="0"/>
              <a:t> file we added. </a:t>
            </a:r>
          </a:p>
          <a:p>
            <a:endParaRPr lang="en-US" baseline="0" dirty="0"/>
          </a:p>
          <a:p>
            <a:r>
              <a:rPr lang="en-US" baseline="0" dirty="0"/>
              <a:t>When its all done, we’ll have the layers we see on the right with the base image at the bottom, and our layers added on. </a:t>
            </a:r>
            <a:r>
              <a:rPr lang="en-US" baseline="0" dirty="0" err="1"/>
              <a:t>Mysite</a:t>
            </a:r>
            <a:r>
              <a:rPr lang="en-US" baseline="0" dirty="0"/>
              <a:t> depends on IIS, which depends on the Container image. Now if I wanted to share this with you, and you already have the container base image, all I’d need to ship is the IIS image, and web image. If  you had the IIS image, I’d just send you the web image. I only need to give you enough to provision what you need to get started. </a:t>
            </a:r>
          </a:p>
          <a:p>
            <a:endParaRPr lang="en-US" baseline="0" dirty="0"/>
          </a:p>
          <a:p>
            <a:r>
              <a:rPr lang="en-US" baseline="0" dirty="0"/>
              <a:t>This makes this approach very handy for sharing work. </a:t>
            </a:r>
          </a:p>
          <a:p>
            <a:endParaRPr lang="en-US" baseline="0" dirty="0"/>
          </a:p>
          <a:p>
            <a:r>
              <a:rPr lang="en-US" baseline="0" dirty="0"/>
              <a:t>And there’s the 4 basic steps to build your own IIS container image. </a:t>
            </a:r>
          </a:p>
          <a:p>
            <a:endParaRPr lang="en-US" baseline="0" dirty="0"/>
          </a:p>
          <a:p>
            <a:r>
              <a:rPr lang="en-US" baseline="0" dirty="0"/>
              <a:t>So lets talk about what “unchanged values are cached”. Lets say I made an mistake and I need to change the folder where my attend file was. Docker’s build process will look at it and say “I’ll keep the first three layers, and only throw away the last one”. So it’s the only one that gets re-run. It doesn’t have to re-add the </a:t>
            </a:r>
            <a:r>
              <a:rPr lang="en-US" baseline="0" dirty="0" err="1"/>
              <a:t>unattend</a:t>
            </a:r>
            <a:r>
              <a:rPr lang="en-US" baseline="0" dirty="0"/>
              <a:t> file, or the packages. It just updates the run layer. </a:t>
            </a:r>
          </a:p>
          <a:p>
            <a:endParaRPr lang="en-US" baseline="0" dirty="0"/>
          </a:p>
          <a:p>
            <a:r>
              <a:rPr lang="en-US" b="1" baseline="0" dirty="0"/>
              <a:t>#click (</a:t>
            </a:r>
            <a:r>
              <a:rPr lang="en-US" b="1" baseline="0" dirty="0" err="1"/>
              <a:t>WebApp</a:t>
            </a:r>
            <a:r>
              <a:rPr lang="en-US" b="1" baseline="0" dirty="0"/>
              <a:t> image)</a:t>
            </a:r>
          </a:p>
          <a:p>
            <a:r>
              <a:rPr lang="en-US" dirty="0"/>
              <a:t>Now IIS is pretty useless without a web site, so lets create a new image that add this</a:t>
            </a:r>
          </a:p>
          <a:p>
            <a:r>
              <a:rPr lang="en-US" dirty="0"/>
              <a:t>From</a:t>
            </a:r>
            <a:r>
              <a:rPr lang="en-US" baseline="0" dirty="0"/>
              <a:t> – we’ll use the image we created previously </a:t>
            </a:r>
          </a:p>
          <a:p>
            <a:r>
              <a:rPr lang="en-US" baseline="0" dirty="0"/>
              <a:t>Add – and I’m going to add mysite.htm to the image in the /</a:t>
            </a:r>
            <a:r>
              <a:rPr lang="en-US" baseline="0" dirty="0" err="1"/>
              <a:t>inetpub</a:t>
            </a:r>
            <a:r>
              <a:rPr lang="en-US" baseline="0" dirty="0"/>
              <a:t> folder</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2493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a:p>
            <a:endParaRPr lang="en-US" baseline="0" dirty="0"/>
          </a:p>
          <a:p>
            <a:r>
              <a:rPr lang="en-US" b="1" baseline="0" dirty="0"/>
              <a:t>#click (IIS Image)</a:t>
            </a:r>
          </a:p>
          <a:p>
            <a:r>
              <a:rPr lang="en-US" baseline="0" dirty="0"/>
              <a:t>If we take an example of a </a:t>
            </a:r>
            <a:r>
              <a:rPr lang="en-US" baseline="0" dirty="0" err="1"/>
              <a:t>dockerfile</a:t>
            </a:r>
            <a:r>
              <a:rPr lang="en-US" baseline="0" dirty="0"/>
              <a:t> to build an IIS image. </a:t>
            </a:r>
          </a:p>
          <a:p>
            <a:endParaRPr lang="en-US" baseline="0" dirty="0"/>
          </a:p>
          <a:p>
            <a:r>
              <a:rPr lang="en-US" baseline="0" dirty="0"/>
              <a:t>When its all done, we’ll have the layers we see on the right with the base image at the bottom, and our layers added on. </a:t>
            </a:r>
            <a:r>
              <a:rPr lang="en-US" baseline="0" dirty="0" err="1"/>
              <a:t>Mysite</a:t>
            </a:r>
            <a:r>
              <a:rPr lang="en-US" baseline="0" dirty="0"/>
              <a:t> depends on IIS, which depends on the Container image. Now if I wanted to share this with you, and you already have the container base image, all I’d need to ship is the IIS image, and web image. If  you had the IIS image, I’d just send you the web image. I only need to give you enough to provision what you need to get started. </a:t>
            </a:r>
          </a:p>
          <a:p>
            <a:endParaRPr lang="en-US" baseline="0" dirty="0"/>
          </a:p>
          <a:p>
            <a:r>
              <a:rPr lang="en-US" baseline="0" dirty="0"/>
              <a:t>This makes this approach very handy for sharing work. </a:t>
            </a:r>
          </a:p>
          <a:p>
            <a:endParaRPr lang="en-US" baseline="0" dirty="0"/>
          </a:p>
          <a:p>
            <a:r>
              <a:rPr lang="en-US" baseline="0" dirty="0"/>
              <a:t>And there’s the 4 basic steps to build your own IIS container image. </a:t>
            </a:r>
          </a:p>
          <a:p>
            <a:endParaRPr lang="en-US" baseline="0" dirty="0"/>
          </a:p>
          <a:p>
            <a:r>
              <a:rPr lang="en-US" baseline="0" dirty="0"/>
              <a:t>So lets talk about what “unchanged values are cached”. Lets say I made an mistake and I need to change the folder where my attend file was. Docker’s build process will look at it and say “I’ll keep the first three layers, and only throw away the last one”. So it’s the only one that gets re-run.  </a:t>
            </a:r>
          </a:p>
          <a:p>
            <a:endParaRPr lang="en-US" baseline="0" dirty="0"/>
          </a:p>
          <a:p>
            <a:r>
              <a:rPr lang="en-US" b="1" baseline="0" dirty="0"/>
              <a:t>#click (</a:t>
            </a:r>
            <a:r>
              <a:rPr lang="en-US" b="1" baseline="0" dirty="0" err="1"/>
              <a:t>WebApp</a:t>
            </a:r>
            <a:r>
              <a:rPr lang="en-US" b="1" baseline="0" dirty="0"/>
              <a:t> image)</a:t>
            </a:r>
          </a:p>
          <a:p>
            <a:r>
              <a:rPr lang="en-US" dirty="0"/>
              <a:t>Now IIS is pretty useless without a web site, so lets create a new image that add this</a:t>
            </a:r>
          </a:p>
          <a:p>
            <a:r>
              <a:rPr lang="en-US" dirty="0"/>
              <a:t>From</a:t>
            </a:r>
            <a:r>
              <a:rPr lang="en-US" baseline="0" dirty="0"/>
              <a:t> – we’ll use the image we created previously </a:t>
            </a:r>
          </a:p>
          <a:p>
            <a:r>
              <a:rPr lang="en-US" baseline="0" dirty="0"/>
              <a:t>Add – and I’m going to add mysite.htm to the image in the /</a:t>
            </a:r>
            <a:r>
              <a:rPr lang="en-US" baseline="0" dirty="0" err="1"/>
              <a:t>inetpub</a:t>
            </a:r>
            <a:r>
              <a:rPr lang="en-US" baseline="0" dirty="0"/>
              <a:t> folder</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62288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Run </a:t>
            </a:r>
            <a:r>
              <a:rPr lang="en-US" dirty="0" err="1"/>
              <a:t>dotnet</a:t>
            </a:r>
            <a:r>
              <a:rPr lang="en-US" baseline="0" dirty="0"/>
              <a:t> sample: </a:t>
            </a:r>
            <a:r>
              <a:rPr lang="en-US" baseline="0" dirty="0" err="1"/>
              <a:t>docker</a:t>
            </a:r>
            <a:r>
              <a:rPr lang="en-US" baseline="0" dirty="0"/>
              <a:t> run </a:t>
            </a:r>
            <a:r>
              <a:rPr lang="en-US" baseline="0" dirty="0" err="1"/>
              <a:t>microsoft</a:t>
            </a:r>
            <a:r>
              <a:rPr lang="en-US" baseline="0" dirty="0"/>
              <a:t>/</a:t>
            </a:r>
            <a:r>
              <a:rPr lang="en-US" baseline="0" dirty="0" err="1"/>
              <a:t>sample-dotnet:latest</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012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63383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52</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screenshots here – backup option if stuff blows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err="1"/>
              <a:t>docker</a:t>
            </a:r>
            <a:r>
              <a:rPr lang="en-US" baseline="0" dirty="0"/>
              <a:t> run </a:t>
            </a:r>
            <a:r>
              <a:rPr lang="en-US" dirty="0" err="1"/>
              <a:t>microsoft</a:t>
            </a:r>
            <a:r>
              <a:rPr lang="en-US" dirty="0"/>
              <a:t>/</a:t>
            </a:r>
            <a:r>
              <a:rPr lang="en-US" dirty="0" err="1"/>
              <a:t>dotnet-samples</a:t>
            </a:r>
            <a:r>
              <a:rPr lang="en-US" baseline="0" dirty="0" err="1"/>
              <a:t>:latest</a:t>
            </a:r>
            <a:endParaRPr lang="en-US" baseline="0" dirty="0"/>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containers</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list all containers (including those not running)</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ps</a:t>
            </a:r>
            <a:r>
              <a:rPr lang="en-US" sz="1200" kern="1200" dirty="0">
                <a:solidFill>
                  <a:schemeClr val="tx1"/>
                </a:solidFill>
                <a:latin typeface="+mn-lt"/>
                <a:ea typeface="+mn-ea"/>
                <a:cs typeface="+mn-cs"/>
              </a:rPr>
              <a:t> -a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run an existing, stopped container (do from </a:t>
            </a:r>
            <a:r>
              <a:rPr lang="en-US" sz="1200" kern="1200" dirty="0" err="1">
                <a:solidFill>
                  <a:schemeClr val="tx1"/>
                </a:solidFill>
                <a:latin typeface="+mn-lt"/>
                <a:ea typeface="+mn-ea"/>
                <a:cs typeface="+mn-cs"/>
              </a:rPr>
              <a:t>cmd</a:t>
            </a:r>
            <a:r>
              <a:rPr lang="en-US" sz="1200" kern="1200" dirty="0">
                <a:solidFill>
                  <a:schemeClr val="tx1"/>
                </a:solidFill>
                <a:latin typeface="+mn-lt"/>
                <a:ea typeface="+mn-ea"/>
                <a:cs typeface="+mn-cs"/>
              </a:rPr>
              <a:t> prompt)</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start -</a:t>
            </a:r>
            <a:r>
              <a:rPr lang="en-US" sz="1200" kern="1200" dirty="0" err="1">
                <a:solidFill>
                  <a:schemeClr val="tx1"/>
                </a:solidFill>
                <a:latin typeface="+mn-lt"/>
                <a:ea typeface="+mn-ea"/>
                <a:cs typeface="+mn-cs"/>
              </a:rPr>
              <a:t>ia</a:t>
            </a:r>
            <a:r>
              <a:rPr lang="en-US" sz="1200" kern="1200" dirty="0">
                <a:solidFill>
                  <a:schemeClr val="tx1"/>
                </a:solidFill>
                <a:latin typeface="+mn-lt"/>
                <a:ea typeface="+mn-ea"/>
                <a:cs typeface="+mn-cs"/>
              </a:rPr>
              <a:t>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stop a running container </a:t>
            </a:r>
          </a:p>
          <a:p>
            <a:r>
              <a:rPr lang="en-US" sz="1200" kern="1200" dirty="0" err="1">
                <a:solidFill>
                  <a:schemeClr val="tx1"/>
                </a:solidFill>
                <a:latin typeface="+mn-lt"/>
                <a:ea typeface="+mn-ea"/>
                <a:cs typeface="+mn-cs"/>
              </a:rPr>
              <a:t>docker</a:t>
            </a:r>
            <a:r>
              <a:rPr lang="en-US" sz="1200" kern="1200" dirty="0">
                <a:solidFill>
                  <a:schemeClr val="tx1"/>
                </a:solidFill>
                <a:latin typeface="+mn-lt"/>
                <a:ea typeface="+mn-ea"/>
                <a:cs typeface="+mn-cs"/>
              </a:rPr>
              <a:t> stop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53</a:t>
            </a:fld>
            <a:endParaRPr lang="en-US"/>
          </a:p>
        </p:txBody>
      </p:sp>
    </p:spTree>
    <p:extLst>
      <p:ext uri="{BB962C8B-B14F-4D97-AF65-F5344CB8AC3E}">
        <p14:creationId xmlns:p14="http://schemas.microsoft.com/office/powerpoint/2010/main" val="1224846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54</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58</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running ASP.NET Framework project with Windows container support.</a:t>
            </a:r>
          </a:p>
          <a:p>
            <a:r>
              <a:rPr lang="en-US" dirty="0"/>
              <a:t>Build dev and latest</a:t>
            </a:r>
          </a:p>
          <a:p>
            <a:r>
              <a:rPr lang="en-US" dirty="0"/>
              <a:t>Debug</a:t>
            </a:r>
          </a:p>
        </p:txBody>
      </p:sp>
      <p:sp>
        <p:nvSpPr>
          <p:cNvPr id="4" name="Slide Number Placeholder 3"/>
          <p:cNvSpPr>
            <a:spLocks noGrp="1"/>
          </p:cNvSpPr>
          <p:nvPr>
            <p:ph type="sldNum" sz="quarter" idx="10"/>
          </p:nvPr>
        </p:nvSpPr>
        <p:spPr/>
        <p:txBody>
          <a:bodyPr/>
          <a:lstStyle/>
          <a:p>
            <a:fld id="{B159F813-5AE6-42D9-8D72-24C283CF2029}" type="slidenum">
              <a:rPr lang="en-US" smtClean="0"/>
              <a:t>59</a:t>
            </a:fld>
            <a:endParaRPr lang="en-US"/>
          </a:p>
        </p:txBody>
      </p:sp>
    </p:spTree>
    <p:extLst>
      <p:ext uri="{BB962C8B-B14F-4D97-AF65-F5344CB8AC3E}">
        <p14:creationId xmlns:p14="http://schemas.microsoft.com/office/powerpoint/2010/main" val="10334115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46849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err="1"/>
              <a:t>docker</a:t>
            </a:r>
            <a:r>
              <a:rPr lang="en-US" sz="900" dirty="0"/>
              <a:t> build clouddevelop2016 -t '</a:t>
            </a:r>
            <a:r>
              <a:rPr lang="en-US" sz="900" dirty="0" err="1"/>
              <a:t>myimage:latest</a:t>
            </a:r>
            <a:r>
              <a:rPr lang="en-US" sz="900"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4275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Bill Joy - March 18, 1982</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r>
              <a:rPr lang="en-US" dirty="0"/>
              <a:t>	security the design center for containers</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dirty="0"/>
              <a:t>Started in Linux in 2003/2004. </a:t>
            </a:r>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8</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24995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ASP.NET MVC site </a:t>
            </a:r>
          </a:p>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6686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4718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87283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661021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the container must be matching the host. If I’m running a Nano Container, it must be running on a Nano Container Host. Server Core must be on Server Core. We’re working to relax this for the General Availability of Windows Server 2016, but at least through Technical Preview 5, this will be the case. </a:t>
            </a:r>
          </a:p>
          <a:p>
            <a:endParaRPr lang="en-US" baseline="0" dirty="0"/>
          </a:p>
          <a:p>
            <a:r>
              <a:rPr lang="en-US" baseline="0" dirty="0"/>
              <a:t>With Hyper-V containers, we currently only support Nano Server containers, at least through TP5. Server Core support will arrive by the time Server 2016 GA’s. However, the host can be anything we want… Nano Server, Server Core, or even Windows Server/Desktop. This is because the </a:t>
            </a:r>
            <a:r>
              <a:rPr lang="en-US" baseline="0" dirty="0" err="1"/>
              <a:t>hyper-v</a:t>
            </a:r>
            <a:r>
              <a:rPr lang="en-US" baseline="0" dirty="0"/>
              <a:t> container has its own, independent copy of the kernel.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Build number must match. </a:t>
            </a:r>
            <a:r>
              <a:rPr lang="en-US" sz="1200" dirty="0" err="1">
                <a:solidFill>
                  <a:schemeClr val="accent6"/>
                </a:solidFill>
                <a:latin typeface="+mn-lt"/>
              </a:rPr>
              <a:t>Major.Minor.Build.Revision</a:t>
            </a:r>
            <a:endParaRPr lang="en-US" sz="1200" dirty="0">
              <a:solidFill>
                <a:schemeClr val="accent6"/>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latin typeface="+mn-lt"/>
              </a:rPr>
              <a:t>If revision number is different, not technically blocked, but may not function properly under all circumstances and thus cannot be supported for production environments.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4568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But enough babble</a:t>
            </a:r>
            <a:r>
              <a:rPr lang="en-US" sz="900" baseline="0" dirty="0"/>
              <a:t>, do we want to actually see some Docker on windows? </a:t>
            </a:r>
            <a:endParaRPr lang="en-US" sz="90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2751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control</a:t>
            </a:r>
          </a:p>
          <a:p>
            <a:r>
              <a:rPr lang="en-US" dirty="0"/>
              <a:t>Managed service</a:t>
            </a:r>
          </a:p>
          <a:p>
            <a:r>
              <a:rPr lang="en-US" dirty="0"/>
              <a:t>Images close to compute resources</a:t>
            </a:r>
          </a:p>
          <a:p>
            <a:endParaRPr lang="en-US" dirty="0"/>
          </a:p>
          <a:p>
            <a:r>
              <a:rPr lang="en-US" dirty="0"/>
              <a:t>Regions: East US, South Central US, West US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033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 to ACR registry via Docker CLI</a:t>
            </a:r>
          </a:p>
          <a:p>
            <a:r>
              <a:rPr lang="en-US" dirty="0"/>
              <a:t>Tag image</a:t>
            </a:r>
          </a:p>
          <a:p>
            <a:r>
              <a:rPr lang="en-US" dirty="0"/>
              <a:t>Push to ACR instance</a:t>
            </a:r>
          </a:p>
          <a:p>
            <a:r>
              <a:rPr lang="en-US" dirty="0"/>
              <a:t>Switch to Azure CLI 2.0 Preview in Docker container</a:t>
            </a:r>
          </a:p>
          <a:p>
            <a:r>
              <a:rPr lang="en-US" dirty="0"/>
              <a:t>Show images in private container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7837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Optimized open source tooling configuration for Azure</a:t>
            </a:r>
          </a:p>
          <a:p>
            <a:r>
              <a:rPr lang="en-US" dirty="0"/>
              <a:t>DC/OS</a:t>
            </a:r>
            <a:r>
              <a:rPr lang="en-US" baseline="0" dirty="0"/>
              <a:t> – Marathon (orchestration)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0324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On Linux – ‘</a:t>
            </a:r>
            <a:r>
              <a:rPr lang="en-US" i="0" dirty="0" err="1"/>
              <a:t>pid</a:t>
            </a:r>
            <a:r>
              <a:rPr lang="en-US" i="0" dirty="0"/>
              <a:t>’, ‘net’, ‘</a:t>
            </a:r>
            <a:r>
              <a:rPr lang="en-US" i="0" dirty="0" err="1"/>
              <a:t>ipc</a:t>
            </a:r>
            <a:r>
              <a:rPr lang="en-US" i="0" dirty="0"/>
              <a:t>’ (</a:t>
            </a:r>
            <a:r>
              <a:rPr lang="en-US" i="0" dirty="0" err="1"/>
              <a:t>InterProcess</a:t>
            </a:r>
            <a:r>
              <a:rPr lang="en-US" i="0" dirty="0"/>
              <a:t> Communication), ‘</a:t>
            </a:r>
            <a:r>
              <a:rPr lang="en-US" i="0" dirty="0" err="1"/>
              <a:t>mnt</a:t>
            </a:r>
            <a:r>
              <a:rPr lang="en-US" i="0" dirty="0"/>
              <a:t>’ (filesystem mount points), ‘</a:t>
            </a:r>
            <a:r>
              <a:rPr lang="en-US" i="0" dirty="0" err="1"/>
              <a:t>uts</a:t>
            </a:r>
            <a:r>
              <a:rPr lang="en-US" i="0" dirty="0"/>
              <a:t>’ (Unix Timesharing System – isolating kernel &amp; version identifiers)</a:t>
            </a:r>
          </a:p>
          <a:p>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31603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p:txBody>
      </p:sp>
      <p:sp>
        <p:nvSpPr>
          <p:cNvPr id="4" name="Slide Number Placeholder 3"/>
          <p:cNvSpPr>
            <a:spLocks noGrp="1"/>
          </p:cNvSpPr>
          <p:nvPr>
            <p:ph type="sldNum" sz="quarter" idx="10"/>
          </p:nvPr>
        </p:nvSpPr>
        <p:spPr/>
        <p:txBody>
          <a:bodyPr/>
          <a:lstStyle/>
          <a:p>
            <a:fld id="{B159F813-5AE6-42D9-8D72-24C283CF2029}" type="slidenum">
              <a:rPr lang="en-US" smtClean="0"/>
              <a:t>90</a:t>
            </a:fld>
            <a:endParaRPr lang="en-US"/>
          </a:p>
        </p:txBody>
      </p:sp>
    </p:spTree>
    <p:extLst>
      <p:ext uri="{BB962C8B-B14F-4D97-AF65-F5344CB8AC3E}">
        <p14:creationId xmlns:p14="http://schemas.microsoft.com/office/powerpoint/2010/main" val="20656114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in Linux in 2003/2004. </a:t>
            </a:r>
          </a:p>
          <a:p>
            <a:r>
              <a:rPr lang="en-US" sz="900" b="1" dirty="0">
                <a:solidFill>
                  <a:schemeClr val="tx1"/>
                </a:solidFill>
              </a:rPr>
              <a:t>Linux Containers </a:t>
            </a:r>
            <a:r>
              <a:rPr lang="en-US" sz="9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900" b="1" dirty="0">
              <a:solidFill>
                <a:schemeClr val="tx1"/>
              </a:solidFill>
            </a:endParaRPr>
          </a:p>
          <a:p>
            <a:endParaRPr lang="en-US" sz="900" dirty="0"/>
          </a:p>
          <a:p>
            <a:r>
              <a:rPr lang="en-US" dirty="0"/>
              <a:t>Became popular around 2013</a:t>
            </a:r>
          </a:p>
          <a:p>
            <a:r>
              <a:rPr lang="en-US" sz="900" b="1" dirty="0">
                <a:solidFill>
                  <a:schemeClr val="tx1"/>
                </a:solidFill>
              </a:rPr>
              <a:t>Docker provides an additional layer of abstraction and automation </a:t>
            </a:r>
            <a:r>
              <a:rPr lang="en-US" sz="900" dirty="0">
                <a:solidFill>
                  <a:schemeClr val="tx1"/>
                </a:solidFill>
              </a:rPr>
              <a:t>of operating-system-level virtualization on Linux. Docker uses the resource isolation features of the Linux kernel such as </a:t>
            </a:r>
            <a:r>
              <a:rPr lang="en-US" sz="900" dirty="0" err="1">
                <a:solidFill>
                  <a:schemeClr val="tx1"/>
                </a:solidFill>
              </a:rPr>
              <a:t>cgroups</a:t>
            </a:r>
            <a:r>
              <a:rPr lang="en-US" sz="900" dirty="0">
                <a:solidFill>
                  <a:schemeClr val="tx1"/>
                </a:solidFill>
              </a:rPr>
              <a:t> and kernel namespaces, and a union-capable file system such as </a:t>
            </a:r>
            <a:r>
              <a:rPr lang="en-US" sz="900" dirty="0" err="1">
                <a:solidFill>
                  <a:schemeClr val="tx1"/>
                </a:solidFill>
              </a:rPr>
              <a:t>aufs</a:t>
            </a:r>
            <a:r>
              <a:rPr lang="en-US" sz="900" dirty="0">
                <a:solidFill>
                  <a:schemeClr val="tx1"/>
                </a:solidFill>
              </a:rPr>
              <a:t> and others to allow independent "containers" to run within a single Linux instance, avoiding the overhead of starting and maintaining virtual machines.</a:t>
            </a:r>
          </a:p>
          <a:p>
            <a:endParaRPr lang="en-US" sz="900" dirty="0">
              <a:solidFill>
                <a:schemeClr val="tx1"/>
              </a:solidFill>
            </a:endParaRPr>
          </a:p>
          <a:p>
            <a:r>
              <a:rPr lang="en-US" sz="900" i="1" dirty="0">
                <a:solidFill>
                  <a:schemeClr val="tx1"/>
                </a:solidFill>
              </a:rPr>
              <a:t>Image Source: http://www.freefoto.com/preview/13-73-32/Southampton-Container-Terminal</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1/8/2017 10:57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4234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1" baseline="0" dirty="0"/>
              <a:t>#click (container host box)</a:t>
            </a:r>
          </a:p>
          <a:p>
            <a:r>
              <a:rPr lang="en-US" baseline="0" dirty="0"/>
              <a:t>And a container host which has… </a:t>
            </a:r>
          </a:p>
          <a:p>
            <a:endParaRPr lang="en-US" baseline="0" dirty="0"/>
          </a:p>
          <a:p>
            <a:r>
              <a:rPr lang="en-US" b="1" baseline="0" dirty="0"/>
              <a:t>#click (system processes)</a:t>
            </a:r>
          </a:p>
          <a:p>
            <a:r>
              <a:rPr lang="en-US" baseline="0" dirty="0"/>
              <a:t>Set of system processes that you’re likely to see on any windows server. </a:t>
            </a:r>
          </a:p>
          <a:p>
            <a:endParaRPr lang="en-US" baseline="0" dirty="0"/>
          </a:p>
          <a:p>
            <a:r>
              <a:rPr lang="en-US" b="1" baseline="0" dirty="0"/>
              <a:t>#click (container management)</a:t>
            </a:r>
          </a:p>
          <a:p>
            <a:r>
              <a:rPr lang="en-US" baseline="0" dirty="0"/>
              <a:t>And then we have container management. Our compute services which is our layer of containers in the operating system. And the Docker engine. </a:t>
            </a:r>
          </a:p>
          <a:p>
            <a:endParaRPr lang="en-US" baseline="0" dirty="0"/>
          </a:p>
          <a:p>
            <a:r>
              <a:rPr lang="en-US" b="1" baseline="0" dirty="0"/>
              <a:t>#click (Windows Server Container)</a:t>
            </a:r>
          </a:p>
          <a:p>
            <a:r>
              <a:rPr lang="en-US" baseline="0" dirty="0"/>
              <a:t>When we actually start a container, what we’re doing is starting up a new “user mode” and put copies of each of those system processes in. </a:t>
            </a:r>
          </a:p>
          <a:p>
            <a:endParaRPr lang="en-US" baseline="0" dirty="0"/>
          </a:p>
          <a:p>
            <a:r>
              <a:rPr lang="en-US" b="1" baseline="0" dirty="0"/>
              <a:t>#click (Application Processes)</a:t>
            </a:r>
          </a:p>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1" baseline="0" dirty="0"/>
              <a:t>#click (second Server Container)</a:t>
            </a:r>
          </a:p>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9283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a:t>
            </a:r>
            <a:r>
              <a:rPr lang="en-US" baseline="0" dirty="0" err="1"/>
              <a:t>HyperVisor</a:t>
            </a:r>
            <a:r>
              <a:rPr lang="en-US" baseline="0" dirty="0"/>
              <a:t>. </a:t>
            </a:r>
          </a:p>
          <a:p>
            <a:endParaRPr lang="en-US" baseline="0" dirty="0"/>
          </a:p>
          <a:p>
            <a:r>
              <a:rPr lang="en-US" b="1" baseline="0" dirty="0"/>
              <a:t>#click (Container Host)</a:t>
            </a:r>
          </a:p>
          <a:p>
            <a:r>
              <a:rPr lang="en-US" baseline="0" dirty="0"/>
              <a:t>Then we add a container host. </a:t>
            </a:r>
          </a:p>
          <a:p>
            <a:endParaRPr lang="en-US" baseline="0" dirty="0"/>
          </a:p>
          <a:p>
            <a:r>
              <a:rPr lang="en-US" b="1" baseline="0" dirty="0"/>
              <a:t>#click (Windows Kernel)</a:t>
            </a:r>
          </a:p>
          <a:p>
            <a:r>
              <a:rPr lang="en-US" dirty="0"/>
              <a:t>This contains the</a:t>
            </a:r>
            <a:r>
              <a:rPr lang="en-US" baseline="0" dirty="0"/>
              <a:t> Windows Kernel</a:t>
            </a:r>
          </a:p>
          <a:p>
            <a:endParaRPr lang="en-US" baseline="0" dirty="0"/>
          </a:p>
          <a:p>
            <a:r>
              <a:rPr lang="en-US" b="1" baseline="0" dirty="0"/>
              <a:t>#click (System Processes)</a:t>
            </a:r>
          </a:p>
          <a:p>
            <a:r>
              <a:rPr lang="en-US" baseline="0" dirty="0"/>
              <a:t>The same set of System processes</a:t>
            </a:r>
          </a:p>
          <a:p>
            <a:endParaRPr lang="en-US" baseline="0" dirty="0"/>
          </a:p>
          <a:p>
            <a:r>
              <a:rPr lang="en-US" b="1" baseline="0" dirty="0"/>
              <a:t>#click (container management)</a:t>
            </a:r>
          </a:p>
          <a:p>
            <a:r>
              <a:rPr lang="en-US" baseline="0" dirty="0"/>
              <a:t>And our compute services and </a:t>
            </a:r>
            <a:r>
              <a:rPr lang="en-US" baseline="0" dirty="0" err="1"/>
              <a:t>docker</a:t>
            </a:r>
            <a:r>
              <a:rPr lang="en-US" baseline="0" dirty="0"/>
              <a:t> engine. Much like we have with a Server Container Host. </a:t>
            </a:r>
          </a:p>
          <a:p>
            <a:endParaRPr lang="en-US" baseline="0" dirty="0"/>
          </a:p>
          <a:p>
            <a:r>
              <a:rPr lang="en-US" b="1" baseline="0" dirty="0"/>
              <a:t>#click (</a:t>
            </a:r>
            <a:r>
              <a:rPr lang="en-US" b="1" baseline="0" dirty="0" err="1"/>
              <a:t>hyper-V</a:t>
            </a:r>
            <a:r>
              <a:rPr lang="en-US" b="1" baseline="0" dirty="0"/>
              <a:t> Container)</a:t>
            </a:r>
          </a:p>
          <a:p>
            <a:r>
              <a:rPr lang="en-US" baseline="0" dirty="0"/>
              <a:t>But when we start a Hyper-V container, things starts to look different. </a:t>
            </a:r>
          </a:p>
          <a:p>
            <a:endParaRPr lang="en-US" baseline="0" dirty="0"/>
          </a:p>
          <a:p>
            <a:r>
              <a:rPr lang="en-US" b="1" dirty="0"/>
              <a:t>#click (Window Kernel)</a:t>
            </a:r>
          </a:p>
          <a:p>
            <a:r>
              <a:rPr lang="en-US" dirty="0"/>
              <a:t>The </a:t>
            </a:r>
            <a:r>
              <a:rPr lang="en-US" dirty="0" err="1"/>
              <a:t>hyper-V</a:t>
            </a:r>
            <a:r>
              <a:rPr lang="en-US" dirty="0"/>
              <a:t> container has its own copy of the Windows Kernel</a:t>
            </a:r>
          </a:p>
          <a:p>
            <a:endParaRPr lang="en-US" dirty="0"/>
          </a:p>
          <a:p>
            <a:r>
              <a:rPr lang="en-US" b="1" dirty="0"/>
              <a:t>#click (Basic System processes)</a:t>
            </a:r>
          </a:p>
          <a:p>
            <a:r>
              <a:rPr lang="en-US" dirty="0"/>
              <a:t>It has its</a:t>
            </a:r>
            <a:r>
              <a:rPr lang="en-US" baseline="0" dirty="0"/>
              <a:t> own set of Basic System Process. This is a minimal set, just enough to launch</a:t>
            </a:r>
          </a:p>
          <a:p>
            <a:endParaRPr lang="en-US" baseline="0" dirty="0"/>
          </a:p>
          <a:p>
            <a:r>
              <a:rPr lang="en-US" b="1" baseline="0" dirty="0"/>
              <a:t>#click (Guest Compute Service)</a:t>
            </a:r>
          </a:p>
          <a:p>
            <a:r>
              <a:rPr lang="en-US" baseline="0" dirty="0"/>
              <a:t>The Guest Compute Service.</a:t>
            </a:r>
          </a:p>
          <a:p>
            <a:endParaRPr lang="en-US" baseline="0" dirty="0"/>
          </a:p>
          <a:p>
            <a:r>
              <a:rPr lang="en-US" b="1" baseline="0" dirty="0"/>
              <a:t>#click (Windows Server Container)</a:t>
            </a:r>
          </a:p>
          <a:p>
            <a:r>
              <a:rPr lang="en-US" baseline="0" dirty="0"/>
              <a:t>And a Windows Server Container. </a:t>
            </a:r>
          </a:p>
          <a:p>
            <a:endParaRPr lang="en-US" baseline="0" dirty="0"/>
          </a:p>
          <a:p>
            <a:r>
              <a:rPr lang="en-US" b="1" baseline="0" dirty="0"/>
              <a:t>#click (System Processes)</a:t>
            </a:r>
          </a:p>
          <a:p>
            <a:r>
              <a:rPr lang="en-US" baseline="0" dirty="0"/>
              <a:t>Which in turn then has its own set of System Processes</a:t>
            </a:r>
          </a:p>
          <a:p>
            <a:endParaRPr lang="en-US" baseline="0" dirty="0"/>
          </a:p>
          <a:p>
            <a:r>
              <a:rPr lang="en-US" b="1" baseline="0" dirty="0"/>
              <a:t>#click (Application Processes)</a:t>
            </a:r>
          </a:p>
          <a:p>
            <a:r>
              <a:rPr lang="en-US" baseline="0" dirty="0"/>
              <a:t>And application processes. </a:t>
            </a:r>
          </a:p>
          <a:p>
            <a:endParaRPr lang="en-US" baseline="0" dirty="0"/>
          </a:p>
          <a:p>
            <a:r>
              <a:rPr lang="en-US" b="1" baseline="0" dirty="0"/>
              <a:t>#click (Virtual Machine)</a:t>
            </a:r>
          </a:p>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89549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4206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4012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Dockerize</a:t>
            </a:r>
            <a:r>
              <a:rPr lang="en-US" dirty="0"/>
              <a:t> it</a:t>
            </a:r>
          </a:p>
          <a:p>
            <a:r>
              <a:rPr lang="en-US" dirty="0"/>
              <a:t>Run it in Docker</a:t>
            </a:r>
          </a:p>
          <a:p>
            <a:r>
              <a:rPr lang="en-US" dirty="0"/>
              <a:t>Push to Docker Hub</a:t>
            </a:r>
          </a:p>
          <a:p>
            <a:r>
              <a:rPr lang="en-US" dirty="0"/>
              <a:t>Switch to VM</a:t>
            </a:r>
          </a:p>
          <a:p>
            <a:r>
              <a:rPr lang="en-US" dirty="0"/>
              <a:t>Pull image from Docker Hub</a:t>
            </a:r>
          </a:p>
          <a:p>
            <a:r>
              <a:rPr lang="en-US" dirty="0"/>
              <a:t>Run on VM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9243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https://docs.microsoft.com/en-us/azure/service-fabric/service-fabric-containers-overview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7575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40148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is essentially the same on Windows and Linux!!</a:t>
            </a:r>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developing</a:t>
            </a:r>
            <a:r>
              <a:rPr lang="en-US" baseline="0" dirty="0"/>
              <a:t> solutions today, the cloud is changing your expectations.</a:t>
            </a:r>
          </a:p>
          <a:p>
            <a:endParaRPr lang="en-US" baseline="0" dirty="0"/>
          </a:p>
          <a:p>
            <a:r>
              <a:rPr lang="en-US" baseline="0" dirty="0"/>
              <a:t>Companies like Netflix, Uber, Skype, </a:t>
            </a:r>
            <a:r>
              <a:rPr lang="en-US" baseline="0" dirty="0" err="1"/>
              <a:t>AirBnB</a:t>
            </a:r>
            <a:r>
              <a:rPr lang="en-US" baseline="0" dirty="0"/>
              <a:t>, and many others are disrupting their respective industries. Even traditional companies like BMW, Ford, NBC, and Alaska Airlines are software companies today.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8604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you’re developing these innovate</a:t>
            </a:r>
            <a:r>
              <a:rPr lang="en-US" baseline="0" dirty="0"/>
              <a:t> &amp; disruptive solutions, what are app </a:t>
            </a:r>
            <a:r>
              <a:rPr lang="en-US" baseline="0" dirty="0" err="1"/>
              <a:t>devs</a:t>
            </a:r>
            <a:r>
              <a:rPr lang="en-US" baseline="0" dirty="0"/>
              <a:t> looking for?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8926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 From startup to enterprise</a:t>
            </a:r>
          </a:p>
          <a:p>
            <a:r>
              <a:rPr lang="en-US" dirty="0"/>
              <a:t>Availability – 100% uptime</a:t>
            </a:r>
          </a:p>
          <a:p>
            <a:r>
              <a:rPr lang="en-US" dirty="0"/>
              <a:t>Agility – Deliver just-in-time speed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4597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1416053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68953662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27296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727898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theme" Target="../theme/theme2.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964" r:id="rId39"/>
    <p:sldLayoutId id="2147484015"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6.emf"/><Relationship Id="rId7"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39.xml"/><Relationship Id="rId6" Type="http://schemas.openxmlformats.org/officeDocument/2006/relationships/image" Target="../media/image82.png"/><Relationship Id="rId5" Type="http://schemas.openxmlformats.org/officeDocument/2006/relationships/image" Target="../media/image78.emf"/><Relationship Id="rId4" Type="http://schemas.openxmlformats.org/officeDocument/2006/relationships/image" Target="../media/image77.emf"/></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2.xml"/><Relationship Id="rId1" Type="http://schemas.openxmlformats.org/officeDocument/2006/relationships/slideLayout" Target="../slideLayouts/slideLayout40.xml"/><Relationship Id="rId5" Type="http://schemas.openxmlformats.org/officeDocument/2006/relationships/image" Target="../media/image98.png"/><Relationship Id="rId4" Type="http://schemas.openxmlformats.org/officeDocument/2006/relationships/image" Target="../media/image9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aka.ms/contain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39.xml"/><Relationship Id="rId5" Type="http://schemas.openxmlformats.org/officeDocument/2006/relationships/image" Target="../media/image51.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virtualization/windowscontainers/manage-docker/optimize-windows-dockerfile"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0.png"/><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60.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43.xml"/><Relationship Id="rId1" Type="http://schemas.openxmlformats.org/officeDocument/2006/relationships/slideLayout" Target="../slideLayouts/slideLayout10.xml"/><Relationship Id="rId4" Type="http://schemas.openxmlformats.org/officeDocument/2006/relationships/image" Target="../media/image63.jpg"/></Relationships>
</file>

<file path=ppt/slides/_rels/slide5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51.xml"/><Relationship Id="rId6" Type="http://schemas.openxmlformats.org/officeDocument/2006/relationships/image" Target="../media/image66.png"/><Relationship Id="rId5" Type="http://schemas.openxmlformats.org/officeDocument/2006/relationships/hyperlink" Target="http://aka.ms/DockerToolsForVS" TargetMode="External"/><Relationship Id="rId4" Type="http://schemas.openxmlformats.org/officeDocument/2006/relationships/image" Target="../media/image65.png"/><Relationship Id="rId9"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10.png"/></Relationships>
</file>

<file path=ppt/slides/_rels/slide6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image" Target="../media/image73.jpeg"/><Relationship Id="rId7" Type="http://schemas.openxmlformats.org/officeDocument/2006/relationships/image" Target="../media/image77.emf"/><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image" Target="../media/image76.emf"/><Relationship Id="rId5" Type="http://schemas.openxmlformats.org/officeDocument/2006/relationships/image" Target="../media/image75.jpeg"/><Relationship Id="rId4" Type="http://schemas.openxmlformats.org/officeDocument/2006/relationships/image" Target="../media/image74.jpeg"/></Relationships>
</file>

<file path=ppt/slides/_rels/slide7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jpeg"/><Relationship Id="rId7" Type="http://schemas.openxmlformats.org/officeDocument/2006/relationships/image" Target="../media/image83.png"/><Relationship Id="rId2" Type="http://schemas.openxmlformats.org/officeDocument/2006/relationships/notesSlide" Target="../notesSlides/notesSlide53.xml"/><Relationship Id="rId1" Type="http://schemas.openxmlformats.org/officeDocument/2006/relationships/slideLayout" Target="../slideLayouts/slideLayout39.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xml"/></Relationships>
</file>

<file path=ppt/slides/_rels/slide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5.xml"/><Relationship Id="rId1" Type="http://schemas.openxmlformats.org/officeDocument/2006/relationships/slideLayout" Target="../slideLayouts/slideLayout4.xml"/><Relationship Id="rId5" Type="http://schemas.openxmlformats.org/officeDocument/2006/relationships/image" Target="../media/image400.png"/><Relationship Id="rId4" Type="http://schemas.openxmlformats.org/officeDocument/2006/relationships/customXml" Target="../ink/ink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0.xml"/><Relationship Id="rId5" Type="http://schemas.openxmlformats.org/officeDocument/2006/relationships/image" Target="../media/image92.png"/><Relationship Id="rId4"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96.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5.xml"/><Relationship Id="rId1" Type="http://schemas.openxmlformats.org/officeDocument/2006/relationships/slideLayout" Target="../slideLayouts/slideLayout10.xml"/><Relationship Id="rId4" Type="http://schemas.openxmlformats.org/officeDocument/2006/relationships/image" Target="../media/image63.jpg"/></Relationships>
</file>

<file path=ppt/slides/_rels/slide97.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66.xml"/><Relationship Id="rId1" Type="http://schemas.openxmlformats.org/officeDocument/2006/relationships/slideLayout" Target="../slideLayouts/slideLayout10.xml"/><Relationship Id="rId4" Type="http://schemas.openxmlformats.org/officeDocument/2006/relationships/image" Target="../media/image63.jpg"/></Relationships>
</file>

<file path=ppt/slides/_rels/slide9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Virtualization &amp; Isolation Levels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674" y="1110766"/>
            <a:ext cx="8710651" cy="5747234"/>
          </a:xfrm>
          <a:prstGeom prst="rect">
            <a:avLst/>
          </a:prstGeom>
        </p:spPr>
      </p:pic>
      <p:sp>
        <p:nvSpPr>
          <p:cNvPr id="5" name="TextBox 4"/>
          <p:cNvSpPr txBox="1"/>
          <p:nvPr/>
        </p:nvSpPr>
        <p:spPr>
          <a:xfrm>
            <a:off x="1740673" y="6558740"/>
            <a:ext cx="8710651"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solidFill>
                  <a:srgbClr val="737373"/>
                </a:solidFill>
                <a:effectLst/>
                <a:uLnTx/>
                <a:uFillTx/>
                <a:latin typeface="Segoe UI"/>
                <a:ea typeface="+mn-ea"/>
                <a:cs typeface="+mn-cs"/>
              </a:rPr>
              <a:t>Image source: https://docs.microsoft.com/en-us/azure/service-fabric/service-fabric-containers-overview</a:t>
            </a:r>
          </a:p>
        </p:txBody>
      </p:sp>
    </p:spTree>
    <p:extLst>
      <p:ext uri="{BB962C8B-B14F-4D97-AF65-F5344CB8AC3E}">
        <p14:creationId xmlns:p14="http://schemas.microsoft.com/office/powerpoint/2010/main" val="379997075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Docker &amp; Windows Containers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74" y="1108789"/>
            <a:ext cx="4373862" cy="1503433"/>
          </a:xfrm>
          <a:prstGeom prst="rect">
            <a:avLst/>
          </a:prstGeom>
        </p:spPr>
      </p:pic>
      <p:sp>
        <p:nvSpPr>
          <p:cNvPr id="6" name="Rectangle: Rounded Corners 5"/>
          <p:cNvSpPr/>
          <p:nvPr/>
        </p:nvSpPr>
        <p:spPr bwMode="auto">
          <a:xfrm>
            <a:off x="671174" y="3230533"/>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Container(s)</a:t>
            </a:r>
          </a:p>
        </p:txBody>
      </p:sp>
      <p:sp>
        <p:nvSpPr>
          <p:cNvPr id="7" name="Rectangle: Rounded Corners 6"/>
          <p:cNvSpPr/>
          <p:nvPr/>
        </p:nvSpPr>
        <p:spPr bwMode="auto">
          <a:xfrm>
            <a:off x="3531474" y="3240582"/>
            <a:ext cx="2351314" cy="7033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Image(s)</a:t>
            </a:r>
          </a:p>
        </p:txBody>
      </p:sp>
      <p:cxnSp>
        <p:nvCxnSpPr>
          <p:cNvPr id="9" name="Straight Arrow Connector 8"/>
          <p:cNvCxnSpPr>
            <a:cxnSpLocks/>
            <a:endCxn id="6" idx="0"/>
          </p:cNvCxnSpPr>
          <p:nvPr/>
        </p:nvCxnSpPr>
        <p:spPr>
          <a:xfrm flipH="1">
            <a:off x="1846831" y="2210637"/>
            <a:ext cx="1584030" cy="101989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7" idx="0"/>
          </p:cNvCxnSpPr>
          <p:nvPr/>
        </p:nvCxnSpPr>
        <p:spPr>
          <a:xfrm>
            <a:off x="3455851" y="2210637"/>
            <a:ext cx="1251280" cy="10299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p:cNvSpPr/>
          <p:nvPr/>
        </p:nvSpPr>
        <p:spPr bwMode="auto">
          <a:xfrm>
            <a:off x="7636641" y="3024377"/>
            <a:ext cx="1879042" cy="512117"/>
          </a:xfrm>
          <a:prstGeom prst="round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cxnSp>
        <p:nvCxnSpPr>
          <p:cNvPr id="29" name="Straight Arrow Connector 28"/>
          <p:cNvCxnSpPr>
            <a:cxnSpLocks/>
            <a:stCxn id="27" idx="2"/>
            <a:endCxn id="26" idx="0"/>
          </p:cNvCxnSpPr>
          <p:nvPr/>
        </p:nvCxnSpPr>
        <p:spPr>
          <a:xfrm>
            <a:off x="8576162" y="3536494"/>
            <a:ext cx="8692" cy="74410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638846" y="2466606"/>
            <a:ext cx="1657978"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manages</a:t>
            </a:r>
          </a:p>
        </p:txBody>
      </p:sp>
      <p:grpSp>
        <p:nvGrpSpPr>
          <p:cNvPr id="35" name="Group 34"/>
          <p:cNvGrpSpPr/>
          <p:nvPr/>
        </p:nvGrpSpPr>
        <p:grpSpPr>
          <a:xfrm>
            <a:off x="5045035" y="4280598"/>
            <a:ext cx="7079637" cy="2391507"/>
            <a:chOff x="5045035" y="4280598"/>
            <a:chExt cx="7079637" cy="2391507"/>
          </a:xfrm>
        </p:grpSpPr>
        <p:sp>
          <p:nvSpPr>
            <p:cNvPr id="26" name="Rectangle 25"/>
            <p:cNvSpPr/>
            <p:nvPr/>
          </p:nvSpPr>
          <p:spPr bwMode="auto">
            <a:xfrm>
              <a:off x="5045035" y="4280598"/>
              <a:ext cx="7079637" cy="239150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Engine (daemon)</a:t>
              </a:r>
            </a:p>
          </p:txBody>
        </p:sp>
        <p:grpSp>
          <p:nvGrpSpPr>
            <p:cNvPr id="25" name="Group 24"/>
            <p:cNvGrpSpPr/>
            <p:nvPr/>
          </p:nvGrpSpPr>
          <p:grpSpPr>
            <a:xfrm>
              <a:off x="8811199" y="4900184"/>
              <a:ext cx="3113881" cy="1517302"/>
              <a:chOff x="4167256" y="4843305"/>
              <a:chExt cx="3880859" cy="1517302"/>
            </a:xfrm>
          </p:grpSpPr>
          <p:sp>
            <p:nvSpPr>
              <p:cNvPr id="20" name="Rectangle: Rounded Corners 19"/>
              <p:cNvSpPr/>
              <p:nvPr/>
            </p:nvSpPr>
            <p:spPr bwMode="auto">
              <a:xfrm>
                <a:off x="4167256" y="4843305"/>
                <a:ext cx="3880859"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Windows Server Container</a:t>
                </a:r>
              </a:p>
            </p:txBody>
          </p:sp>
          <p:sp>
            <p:nvSpPr>
              <p:cNvPr id="19" name="Rectangle 18"/>
              <p:cNvSpPr/>
              <p:nvPr/>
            </p:nvSpPr>
            <p:spPr bwMode="auto">
              <a:xfrm>
                <a:off x="4416011" y="5763995"/>
                <a:ext cx="3383347"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Container</a:t>
                </a:r>
              </a:p>
            </p:txBody>
          </p:sp>
        </p:grpSp>
        <p:grpSp>
          <p:nvGrpSpPr>
            <p:cNvPr id="34" name="Group 33"/>
            <p:cNvGrpSpPr/>
            <p:nvPr/>
          </p:nvGrpSpPr>
          <p:grpSpPr>
            <a:xfrm>
              <a:off x="5267503" y="4900184"/>
              <a:ext cx="3113881" cy="1517302"/>
              <a:chOff x="5267503" y="4900184"/>
              <a:chExt cx="3113881" cy="1517302"/>
            </a:xfrm>
          </p:grpSpPr>
          <p:sp>
            <p:nvSpPr>
              <p:cNvPr id="22" name="Rectangle: Rounded Corners 21"/>
              <p:cNvSpPr/>
              <p:nvPr/>
            </p:nvSpPr>
            <p:spPr bwMode="auto">
              <a:xfrm>
                <a:off x="5267503" y="4900184"/>
                <a:ext cx="3113881" cy="1517302"/>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a:ea typeface="Segoe UI" pitchFamily="34" charset="0"/>
                    <a:cs typeface="Segoe UI" pitchFamily="34" charset="0"/>
                  </a:rPr>
                  <a:t>Hyper-V Container</a:t>
                </a:r>
              </a:p>
            </p:txBody>
          </p:sp>
          <p:sp>
            <p:nvSpPr>
              <p:cNvPr id="33" name="Rectangle 32"/>
              <p:cNvSpPr/>
              <p:nvPr/>
            </p:nvSpPr>
            <p:spPr bwMode="auto">
              <a:xfrm>
                <a:off x="5467096" y="5820874"/>
                <a:ext cx="2714693" cy="43121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Windows Container</a:t>
                </a:r>
              </a:p>
            </p:txBody>
          </p:sp>
        </p:grpSp>
      </p:grpSp>
    </p:spTree>
    <p:extLst>
      <p:ext uri="{BB962C8B-B14F-4D97-AF65-F5344CB8AC3E}">
        <p14:creationId xmlns:p14="http://schemas.microsoft.com/office/powerpoint/2010/main" val="14077329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903287"/>
          </a:xfrm>
        </p:spPr>
        <p:txBody>
          <a:bodyPr>
            <a:noAutofit/>
          </a:bodyPr>
          <a:lstStyle/>
          <a:p>
            <a:r>
              <a:rPr lang="en-US" sz="5998" dirty="0"/>
              <a:t>The cloud is changing expectations. </a:t>
            </a:r>
          </a:p>
        </p:txBody>
      </p:sp>
      <p:grpSp>
        <p:nvGrpSpPr>
          <p:cNvPr id="2" name="Group 1"/>
          <p:cNvGrpSpPr/>
          <p:nvPr/>
        </p:nvGrpSpPr>
        <p:grpSpPr>
          <a:xfrm>
            <a:off x="465269" y="2235515"/>
            <a:ext cx="2678485" cy="1309255"/>
            <a:chOff x="434097" y="2161309"/>
            <a:chExt cx="2678485" cy="1309255"/>
          </a:xfrm>
        </p:grpSpPr>
        <p:sp>
          <p:nvSpPr>
            <p:cNvPr id="7" name="Rectangle 6"/>
            <p:cNvSpPr/>
            <p:nvPr/>
          </p:nvSpPr>
          <p:spPr bwMode="auto">
            <a:xfrm>
              <a:off x="434097" y="2161309"/>
              <a:ext cx="2678485" cy="1309255"/>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50008" y="2643301"/>
              <a:ext cx="1652545" cy="443922"/>
            </a:xfrm>
            <a:prstGeom prst="rect">
              <a:avLst/>
            </a:prstGeom>
          </p:spPr>
        </p:pic>
      </p:grpSp>
      <p:grpSp>
        <p:nvGrpSpPr>
          <p:cNvPr id="13" name="Group 12"/>
          <p:cNvGrpSpPr/>
          <p:nvPr/>
        </p:nvGrpSpPr>
        <p:grpSpPr>
          <a:xfrm>
            <a:off x="4861813" y="2236586"/>
            <a:ext cx="2678485" cy="1309255"/>
            <a:chOff x="4830641" y="2162380"/>
            <a:chExt cx="2678485" cy="1309255"/>
          </a:xfrm>
        </p:grpSpPr>
        <p:sp>
          <p:nvSpPr>
            <p:cNvPr id="8" name="Rectangle 7"/>
            <p:cNvSpPr/>
            <p:nvPr/>
          </p:nvSpPr>
          <p:spPr bwMode="auto">
            <a:xfrm>
              <a:off x="4830641" y="2162380"/>
              <a:ext cx="2678485" cy="1309255"/>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grpSp>
      <p:grpSp>
        <p:nvGrpSpPr>
          <p:cNvPr id="14" name="Group 13"/>
          <p:cNvGrpSpPr/>
          <p:nvPr/>
        </p:nvGrpSpPr>
        <p:grpSpPr>
          <a:xfrm>
            <a:off x="9042460" y="2235515"/>
            <a:ext cx="2678485" cy="1309255"/>
            <a:chOff x="9011288" y="2161309"/>
            <a:chExt cx="2678485" cy="1309255"/>
          </a:xfrm>
        </p:grpSpPr>
        <p:sp>
          <p:nvSpPr>
            <p:cNvPr id="9" name="Rectangle 8"/>
            <p:cNvSpPr/>
            <p:nvPr/>
          </p:nvSpPr>
          <p:spPr bwMode="auto">
            <a:xfrm>
              <a:off x="9011288" y="2161309"/>
              <a:ext cx="2678485" cy="1309255"/>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70092" y="2475190"/>
              <a:ext cx="1560875" cy="688675"/>
            </a:xfrm>
            <a:prstGeom prst="rect">
              <a:avLst/>
            </a:prstGeom>
          </p:spPr>
        </p:pic>
      </p:grpSp>
      <p:grpSp>
        <p:nvGrpSpPr>
          <p:cNvPr id="22" name="Group 21"/>
          <p:cNvGrpSpPr/>
          <p:nvPr/>
        </p:nvGrpSpPr>
        <p:grpSpPr>
          <a:xfrm>
            <a:off x="465269" y="3942705"/>
            <a:ext cx="2678485" cy="2078954"/>
            <a:chOff x="465269" y="3942705"/>
            <a:chExt cx="2912967" cy="2240744"/>
          </a:xfrm>
        </p:grpSpPr>
        <p:sp>
          <p:nvSpPr>
            <p:cNvPr id="16" name="Rectangle 15"/>
            <p:cNvSpPr/>
            <p:nvPr/>
          </p:nvSpPr>
          <p:spPr bwMode="auto">
            <a:xfrm>
              <a:off x="465269" y="3942705"/>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1640" y="3989696"/>
              <a:ext cx="2111726" cy="21117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861813" y="3942706"/>
            <a:ext cx="2678485" cy="2078953"/>
            <a:chOff x="4861813" y="3942706"/>
            <a:chExt cx="2912967" cy="2241814"/>
          </a:xfrm>
        </p:grpSpPr>
        <p:sp>
          <p:nvSpPr>
            <p:cNvPr id="17" name="Rectangle 16"/>
            <p:cNvSpPr/>
            <p:nvPr/>
          </p:nvSpPr>
          <p:spPr bwMode="auto">
            <a:xfrm>
              <a:off x="4861813" y="3943776"/>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3442" y="3942706"/>
              <a:ext cx="2233539" cy="21587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9042460" y="3942705"/>
            <a:ext cx="2678485" cy="2078954"/>
            <a:chOff x="9042460" y="3942705"/>
            <a:chExt cx="2951924" cy="2240744"/>
          </a:xfrm>
        </p:grpSpPr>
        <p:sp>
          <p:nvSpPr>
            <p:cNvPr id="18" name="Rectangle 17"/>
            <p:cNvSpPr/>
            <p:nvPr/>
          </p:nvSpPr>
          <p:spPr bwMode="auto">
            <a:xfrm>
              <a:off x="9042460" y="3942705"/>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01576" y="4542756"/>
              <a:ext cx="2892808" cy="9488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95018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7 2.59259E-6 L 0.00091 -0.32824 " pathEditMode="relative" rAng="0" ptsTypes="AA">
                                      <p:cBhvr>
                                        <p:cTn id="6" dur="2000" fill="hold"/>
                                        <p:tgtEl>
                                          <p:spTgt spid="5"/>
                                        </p:tgtEl>
                                        <p:attrNameLst>
                                          <p:attrName>ppt_x</p:attrName>
                                          <p:attrName>ppt_y</p:attrName>
                                        </p:attrNameLst>
                                      </p:cBhvr>
                                      <p:rCtr x="39" y="-16412"/>
                                    </p:animMotion>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1000"/>
                                        <p:tgtEl>
                                          <p:spTgt spid="14"/>
                                        </p:tgtEl>
                                      </p:cBhvr>
                                    </p:animEffect>
                                    <p:anim calcmode="lin" valueType="num">
                                      <p:cBhvr>
                                        <p:cTn id="12" dur="1000" fill="hold"/>
                                        <p:tgtEl>
                                          <p:spTgt spid="14"/>
                                        </p:tgtEl>
                                        <p:attrNameLst>
                                          <p:attrName>ppt_x</p:attrName>
                                        </p:attrNameLst>
                                      </p:cBhvr>
                                      <p:tavLst>
                                        <p:tav tm="0">
                                          <p:val>
                                            <p:strVal val="#ppt_x"/>
                                          </p:val>
                                        </p:tav>
                                        <p:tav tm="100000">
                                          <p:val>
                                            <p:strVal val="#ppt_x"/>
                                          </p:val>
                                        </p:tav>
                                      </p:tavLst>
                                    </p:anim>
                                    <p:anim calcmode="lin" valueType="num">
                                      <p:cBhvr>
                                        <p:cTn id="13" dur="1000" fill="hold"/>
                                        <p:tgtEl>
                                          <p:spTgt spid="14"/>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1000"/>
                                        <p:tgtEl>
                                          <p:spTgt spid="13"/>
                                        </p:tgtEl>
                                      </p:cBhvr>
                                    </p:animEffect>
                                    <p:anim calcmode="lin" valueType="num">
                                      <p:cBhvr>
                                        <p:cTn id="17" dur="1000" fill="hold"/>
                                        <p:tgtEl>
                                          <p:spTgt spid="13"/>
                                        </p:tgtEl>
                                        <p:attrNameLst>
                                          <p:attrName>ppt_x</p:attrName>
                                        </p:attrNameLst>
                                      </p:cBhvr>
                                      <p:tavLst>
                                        <p:tav tm="0">
                                          <p:val>
                                            <p:strVal val="#ppt_x"/>
                                          </p:val>
                                        </p:tav>
                                        <p:tav tm="100000">
                                          <p:val>
                                            <p:strVal val="#ppt_x"/>
                                          </p:val>
                                        </p:tav>
                                      </p:tavLst>
                                    </p:anim>
                                    <p:anim calcmode="lin" valueType="num">
                                      <p:cBhvr>
                                        <p:cTn id="18" dur="1000" fill="hold"/>
                                        <p:tgtEl>
                                          <p:spTgt spid="13"/>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000"/>
                                        <p:tgtEl>
                                          <p:spTgt spid="22"/>
                                        </p:tgtEl>
                                      </p:cBhvr>
                                    </p:animEffect>
                                    <p:anim calcmode="lin" valueType="num">
                                      <p:cBhvr>
                                        <p:cTn id="39" dur="1000" fill="hold"/>
                                        <p:tgtEl>
                                          <p:spTgt spid="22"/>
                                        </p:tgtEl>
                                        <p:attrNameLst>
                                          <p:attrName>ppt_x</p:attrName>
                                        </p:attrNameLst>
                                      </p:cBhvr>
                                      <p:tavLst>
                                        <p:tav tm="0">
                                          <p:val>
                                            <p:strVal val="#ppt_x"/>
                                          </p:val>
                                        </p:tav>
                                        <p:tav tm="100000">
                                          <p:val>
                                            <p:strVal val="#ppt_x"/>
                                          </p:val>
                                        </p:tav>
                                      </p:tavLst>
                                    </p:anim>
                                    <p:anim calcmode="lin" valueType="num">
                                      <p:cBhvr>
                                        <p:cTn id="4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241" y="1217195"/>
            <a:ext cx="5378548" cy="2872902"/>
          </a:xfrm>
        </p:spPr>
        <p:txBody>
          <a:bodyPr/>
          <a:lstStyle/>
          <a:p>
            <a:r>
              <a:rPr lang="en-US" dirty="0"/>
              <a:t>What are app developers looking for?</a:t>
            </a:r>
          </a:p>
        </p:txBody>
      </p:sp>
      <p:sp>
        <p:nvSpPr>
          <p:cNvPr id="4" name="Picture Placeholder 3"/>
          <p:cNvSpPr>
            <a:spLocks noGrp="1"/>
          </p:cNvSpPr>
          <p:nvPr>
            <p:ph type="pic" sz="quarter" idx="10"/>
          </p:nvPr>
        </p:nvSpPr>
        <p:spPr/>
      </p:sp>
    </p:spTree>
    <p:extLst>
      <p:ext uri="{BB962C8B-B14F-4D97-AF65-F5344CB8AC3E}">
        <p14:creationId xmlns:p14="http://schemas.microsoft.com/office/powerpoint/2010/main" val="3103007887"/>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181807" y="1897165"/>
            <a:ext cx="3330013" cy="29226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Hyper-Scale</a:t>
            </a:r>
          </a:p>
        </p:txBody>
      </p:sp>
      <p:sp>
        <p:nvSpPr>
          <p:cNvPr id="6" name="Rectangle 5"/>
          <p:cNvSpPr/>
          <p:nvPr/>
        </p:nvSpPr>
        <p:spPr bwMode="auto">
          <a:xfrm>
            <a:off x="4413029" y="1897165"/>
            <a:ext cx="3330013" cy="29226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Availability</a:t>
            </a:r>
          </a:p>
        </p:txBody>
      </p:sp>
      <p:sp>
        <p:nvSpPr>
          <p:cNvPr id="7" name="Rectangle 6"/>
          <p:cNvSpPr/>
          <p:nvPr/>
        </p:nvSpPr>
        <p:spPr bwMode="auto">
          <a:xfrm>
            <a:off x="8644252" y="1897165"/>
            <a:ext cx="3330013" cy="292266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Agility</a:t>
            </a:r>
          </a:p>
        </p:txBody>
      </p:sp>
      <p:sp>
        <p:nvSpPr>
          <p:cNvPr id="8" name="Title 4"/>
          <p:cNvSpPr>
            <a:spLocks noGrp="1"/>
          </p:cNvSpPr>
          <p:nvPr>
            <p:ph type="title"/>
          </p:nvPr>
        </p:nvSpPr>
        <p:spPr/>
        <p:txBody>
          <a:bodyPr/>
          <a:lstStyle/>
          <a:p>
            <a:r>
              <a:rPr lang="en-US"/>
              <a:t>The cloud is changing expectations. </a:t>
            </a:r>
            <a:endParaRPr lang="en-US" dirty="0"/>
          </a:p>
        </p:txBody>
      </p:sp>
      <p:sp>
        <p:nvSpPr>
          <p:cNvPr id="3" name="TextBox 2"/>
          <p:cNvSpPr txBox="1"/>
          <p:nvPr/>
        </p:nvSpPr>
        <p:spPr>
          <a:xfrm>
            <a:off x="181807"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Move workloads across public/private clouds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Eliminate “works on my machine” issues</a:t>
            </a:r>
          </a:p>
        </p:txBody>
      </p:sp>
      <p:sp>
        <p:nvSpPr>
          <p:cNvPr id="9" name="TextBox 8"/>
          <p:cNvSpPr txBox="1"/>
          <p:nvPr/>
        </p:nvSpPr>
        <p:spPr>
          <a:xfrm>
            <a:off x="4413028"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Reduction in MTTR</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Cost reduction in maintaining existing applications</a:t>
            </a:r>
          </a:p>
        </p:txBody>
      </p:sp>
      <p:sp>
        <p:nvSpPr>
          <p:cNvPr id="10" name="TextBox 9"/>
          <p:cNvSpPr txBox="1"/>
          <p:nvPr/>
        </p:nvSpPr>
        <p:spPr>
          <a:xfrm>
            <a:off x="8644248" y="4819827"/>
            <a:ext cx="3330012" cy="1480405"/>
          </a:xfrm>
          <a:prstGeom prst="rect">
            <a:avLst/>
          </a:prstGeom>
          <a:noFill/>
        </p:spPr>
        <p:txBody>
          <a:bodyPr wrap="square" lIns="182880" tIns="146304" rIns="182880" bIns="146304" rtlCol="0">
            <a:spAutoFit/>
          </a:bodyPr>
          <a:lstStyle/>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Increase frequency of software releases</a:t>
            </a:r>
          </a:p>
          <a:p>
            <a:pPr marL="342900" marR="0" lvl="0"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Reduce developer ramp-up time</a:t>
            </a:r>
          </a:p>
        </p:txBody>
      </p:sp>
      <p:sp>
        <p:nvSpPr>
          <p:cNvPr id="4" name="TextBox 3"/>
          <p:cNvSpPr txBox="1"/>
          <p:nvPr/>
        </p:nvSpPr>
        <p:spPr>
          <a:xfrm>
            <a:off x="181807" y="3730316"/>
            <a:ext cx="3330011"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From start-up to enterprise</a:t>
            </a:r>
          </a:p>
        </p:txBody>
      </p:sp>
      <p:sp>
        <p:nvSpPr>
          <p:cNvPr id="11" name="TextBox 10"/>
          <p:cNvSpPr txBox="1"/>
          <p:nvPr/>
        </p:nvSpPr>
        <p:spPr>
          <a:xfrm>
            <a:off x="4413027" y="3730316"/>
            <a:ext cx="333001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100% uptime</a:t>
            </a:r>
          </a:p>
        </p:txBody>
      </p:sp>
      <p:sp>
        <p:nvSpPr>
          <p:cNvPr id="12" name="TextBox 11"/>
          <p:cNvSpPr txBox="1"/>
          <p:nvPr/>
        </p:nvSpPr>
        <p:spPr>
          <a:xfrm>
            <a:off x="8644249" y="3730316"/>
            <a:ext cx="3330011" cy="9602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1" u="none" strike="noStrike" kern="1200" cap="none" spc="0" normalizeH="0" baseline="0" noProof="0" dirty="0">
                <a:ln>
                  <a:noFill/>
                </a:ln>
                <a:solidFill>
                  <a:srgbClr val="F8F8F8"/>
                </a:solidFill>
                <a:effectLst/>
                <a:uLnTx/>
                <a:uFillTx/>
                <a:latin typeface="Segoe UI"/>
                <a:ea typeface="+mn-ea"/>
                <a:cs typeface="+mn-cs"/>
              </a:rPr>
              <a:t>Deliver just-in-time speed</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6392" y="2728945"/>
            <a:ext cx="912163" cy="91216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5172" y="2728944"/>
            <a:ext cx="912163" cy="912163"/>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1068" y="2728944"/>
            <a:ext cx="912163" cy="912163"/>
          </a:xfrm>
          <a:prstGeom prst="rect">
            <a:avLst/>
          </a:prstGeom>
        </p:spPr>
      </p:pic>
    </p:spTree>
    <p:extLst>
      <p:ext uri="{BB962C8B-B14F-4D97-AF65-F5344CB8AC3E}">
        <p14:creationId xmlns:p14="http://schemas.microsoft.com/office/powerpoint/2010/main" val="371658224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Should You Care?</a:t>
            </a:r>
          </a:p>
        </p:txBody>
      </p:sp>
    </p:spTree>
    <p:extLst>
      <p:ext uri="{BB962C8B-B14F-4D97-AF65-F5344CB8AC3E}">
        <p14:creationId xmlns:p14="http://schemas.microsoft.com/office/powerpoint/2010/main" val="373624648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sp>
        <p:nvSpPr>
          <p:cNvPr id="4" name="Rectangle 3"/>
          <p:cNvSpPr/>
          <p:nvPr/>
        </p:nvSpPr>
        <p:spPr bwMode="auto">
          <a:xfrm>
            <a:off x="57428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Fast Iteration</a:t>
            </a:r>
          </a:p>
        </p:txBody>
      </p:sp>
      <p:sp>
        <p:nvSpPr>
          <p:cNvPr id="6" name="Rectangle 5"/>
          <p:cNvSpPr/>
          <p:nvPr/>
        </p:nvSpPr>
        <p:spPr bwMode="auto">
          <a:xfrm>
            <a:off x="505302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Resource Controls</a:t>
            </a:r>
          </a:p>
        </p:txBody>
      </p:sp>
      <p:sp>
        <p:nvSpPr>
          <p:cNvPr id="7" name="Rectangle 6"/>
          <p:cNvSpPr/>
          <p:nvPr/>
        </p:nvSpPr>
        <p:spPr bwMode="auto">
          <a:xfrm>
            <a:off x="9531764" y="1486746"/>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Rapid Deployment</a:t>
            </a:r>
          </a:p>
        </p:txBody>
      </p:sp>
      <p:sp>
        <p:nvSpPr>
          <p:cNvPr id="8" name="Rectangle 7"/>
          <p:cNvSpPr/>
          <p:nvPr/>
        </p:nvSpPr>
        <p:spPr bwMode="auto">
          <a:xfrm>
            <a:off x="57428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Defined State Separation</a:t>
            </a:r>
          </a:p>
        </p:txBody>
      </p:sp>
      <p:sp>
        <p:nvSpPr>
          <p:cNvPr id="9" name="Rectangle 8"/>
          <p:cNvSpPr/>
          <p:nvPr/>
        </p:nvSpPr>
        <p:spPr bwMode="auto">
          <a:xfrm>
            <a:off x="5053024"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Immutability</a:t>
            </a:r>
          </a:p>
        </p:txBody>
      </p:sp>
      <p:sp>
        <p:nvSpPr>
          <p:cNvPr id="10" name="Rectangle 9"/>
          <p:cNvSpPr/>
          <p:nvPr/>
        </p:nvSpPr>
        <p:spPr bwMode="auto">
          <a:xfrm>
            <a:off x="9459285" y="4186295"/>
            <a:ext cx="2166891" cy="1942254"/>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Density</a:t>
            </a:r>
          </a:p>
        </p:txBody>
      </p:sp>
    </p:spTree>
    <p:extLst>
      <p:ext uri="{BB962C8B-B14F-4D97-AF65-F5344CB8AC3E}">
        <p14:creationId xmlns:p14="http://schemas.microsoft.com/office/powerpoint/2010/main" val="1352832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Making Them Ideal For</a:t>
            </a:r>
          </a:p>
        </p:txBody>
      </p:sp>
      <p:grpSp>
        <p:nvGrpSpPr>
          <p:cNvPr id="7" name="Group 6"/>
          <p:cNvGrpSpPr/>
          <p:nvPr/>
        </p:nvGrpSpPr>
        <p:grpSpPr>
          <a:xfrm>
            <a:off x="2883811" y="1523650"/>
            <a:ext cx="2166360" cy="1942254"/>
            <a:chOff x="2103523" y="4870764"/>
            <a:chExt cx="1828800" cy="1828800"/>
          </a:xfrm>
          <a:solidFill>
            <a:schemeClr val="accent2">
              <a:lumMod val="75000"/>
              <a:lumOff val="25000"/>
            </a:schemeClr>
          </a:solidFill>
        </p:grpSpPr>
        <p:sp>
          <p:nvSpPr>
            <p:cNvPr id="29" name="Rectangle 28"/>
            <p:cNvSpPr/>
            <p:nvPr/>
          </p:nvSpPr>
          <p:spPr bwMode="auto">
            <a:xfrm>
              <a:off x="2103523"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Distributed Compute</a:t>
              </a:r>
            </a:p>
          </p:txBody>
        </p:sp>
        <mc:AlternateContent xmlns:mc="http://schemas.openxmlformats.org/markup-compatibility/2006" xmlns:a14="http://schemas.microsoft.com/office/drawing/2010/main">
          <mc:Choice Requires="a14">
            <p:sp>
              <p:nvSpPr>
                <p:cNvPr id="30" name="TextBox 29"/>
                <p:cNvSpPr txBox="1"/>
                <p:nvPr/>
              </p:nvSpPr>
              <p:spPr>
                <a:xfrm>
                  <a:off x="2103523" y="4978500"/>
                  <a:ext cx="1828800" cy="958775"/>
                </a:xfrm>
                <a:prstGeom prst="rect">
                  <a:avLst/>
                </a:prstGeom>
                <a:grpFill/>
              </p:spPr>
              <p:txBody>
                <a:bodyPr wrap="square" lIns="179285" tIns="143428" rIns="179285" bIns="143428" rtlCol="0">
                  <a:spAutoFit/>
                </a:bodyPr>
                <a:lstStyle/>
                <a:p>
                  <a:pPr defTabSz="914367">
                    <a:lnSpc>
                      <a:spcPct val="90000"/>
                    </a:lnSpc>
                    <a:spcAft>
                      <a:spcPts val="588"/>
                    </a:spcAft>
                  </a:pPr>
                  <a14:m>
                    <m:oMathPara xmlns:m="http://schemas.openxmlformats.org/officeDocument/2006/math">
                      <m:oMathParaPr>
                        <m:jc m:val="centerGroup"/>
                      </m:oMathParaPr>
                      <m:oMath xmlns:m="http://schemas.openxmlformats.org/officeDocument/2006/math">
                        <m:r>
                          <a:rPr lang="en-US" sz="4705" i="1">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705" i="1">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705" i="1">
                                <a:ln w="0"/>
                                <a:solidFill>
                                  <a:srgbClr val="FFFFFF"/>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705" dirty="0" err="1">
                    <a:ln w="0"/>
                    <a:solidFill>
                      <a:srgbClr val="FFFFFF"/>
                    </a:solidFill>
                    <a:effectLst>
                      <a:outerShdw blurRad="38100" dist="25400" dir="5400000" algn="ctr" rotWithShape="0">
                        <a:srgbClr val="6E747A">
                          <a:alpha val="43000"/>
                        </a:srgbClr>
                      </a:outerShdw>
                    </a:effectLst>
                    <a:latin typeface="Segoe UI"/>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2103523" y="4978500"/>
                  <a:ext cx="1828800" cy="958775"/>
                </a:xfrm>
                <a:prstGeom prst="rect">
                  <a:avLst/>
                </a:prstGeom>
                <a:blipFill>
                  <a:blip r:embed="rId3"/>
                  <a:stretch>
                    <a:fillRect/>
                  </a:stretch>
                </a:blipFill>
              </p:spPr>
              <p:txBody>
                <a:bodyPr/>
                <a:lstStyle/>
                <a:p>
                  <a:r>
                    <a:rPr lang="en-US">
                      <a:noFill/>
                    </a:rPr>
                    <a:t> </a:t>
                  </a:r>
                </a:p>
              </p:txBody>
            </p:sp>
          </mc:Fallback>
        </mc:AlternateContent>
      </p:grpSp>
      <p:grpSp>
        <p:nvGrpSpPr>
          <p:cNvPr id="15" name="Group 14"/>
          <p:cNvGrpSpPr/>
          <p:nvPr/>
        </p:nvGrpSpPr>
        <p:grpSpPr>
          <a:xfrm>
            <a:off x="7365935" y="4250723"/>
            <a:ext cx="2166360" cy="1942254"/>
            <a:chOff x="7666037" y="3954462"/>
            <a:chExt cx="1828800" cy="1828800"/>
          </a:xfrm>
          <a:solidFill>
            <a:schemeClr val="accent2">
              <a:lumMod val="75000"/>
              <a:lumOff val="25000"/>
            </a:schemeClr>
          </a:solidFill>
        </p:grpSpPr>
        <p:sp>
          <p:nvSpPr>
            <p:cNvPr id="64" name="Rectangle 63"/>
            <p:cNvSpPr/>
            <p:nvPr/>
          </p:nvSpPr>
          <p:spPr bwMode="auto">
            <a:xfrm>
              <a:off x="76660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Tasks</a:t>
              </a:r>
            </a:p>
          </p:txBody>
        </p:sp>
        <p:sp>
          <p:nvSpPr>
            <p:cNvPr id="70" name="Freeform 69"/>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solidFill>
                  <a:srgbClr val="FFFFFF"/>
                </a:solidFill>
                <a:latin typeface="Segoe UI"/>
                <a:ea typeface="Segoe UI" pitchFamily="34" charset="0"/>
                <a:cs typeface="Segoe UI" pitchFamily="34" charset="0"/>
              </a:endParaRPr>
            </a:p>
          </p:txBody>
        </p:sp>
      </p:grpSp>
      <p:grpSp>
        <p:nvGrpSpPr>
          <p:cNvPr id="14" name="Group 13"/>
          <p:cNvGrpSpPr/>
          <p:nvPr/>
        </p:nvGrpSpPr>
        <p:grpSpPr>
          <a:xfrm>
            <a:off x="2883811" y="4250723"/>
            <a:ext cx="2166360" cy="1942254"/>
            <a:chOff x="3017837" y="3954462"/>
            <a:chExt cx="1828800" cy="1828800"/>
          </a:xfrm>
          <a:solidFill>
            <a:schemeClr val="accent2">
              <a:lumMod val="75000"/>
              <a:lumOff val="25000"/>
            </a:schemeClr>
          </a:solidFill>
        </p:grpSpPr>
        <p:sp>
          <p:nvSpPr>
            <p:cNvPr id="48" name="Rectangle 47"/>
            <p:cNvSpPr/>
            <p:nvPr/>
          </p:nvSpPr>
          <p:spPr bwMode="auto">
            <a:xfrm>
              <a:off x="3017837" y="3954462"/>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Scale Out</a:t>
              </a:r>
            </a:p>
          </p:txBody>
        </p:sp>
        <p:sp>
          <p:nvSpPr>
            <p:cNvPr id="72"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045" tIns="74436" rIns="93045" bIns="74436" numCol="1" spcCol="0" rtlCol="0" fromWordArt="0" anchor="t" anchorCtr="0" forceAA="0" compatLnSpc="1">
              <a:prstTxWarp prst="textNoShape">
                <a:avLst/>
              </a:prstTxWarp>
              <a:noAutofit/>
            </a:bodyPr>
            <a:lstStyle/>
            <a:p>
              <a:pPr algn="ctr" defTabSz="474391" fontAlgn="base">
                <a:lnSpc>
                  <a:spcPct val="90000"/>
                </a:lnSpc>
                <a:spcBef>
                  <a:spcPct val="0"/>
                </a:spcBef>
                <a:spcAft>
                  <a:spcPct val="0"/>
                </a:spcAft>
              </a:pPr>
              <a:endParaRPr lang="en-US" sz="1221" dirty="0">
                <a:solidFill>
                  <a:srgbClr val="FFFFFF"/>
                </a:solidFill>
                <a:latin typeface="Segoe UI"/>
                <a:ea typeface="Segoe UI" pitchFamily="34" charset="0"/>
                <a:cs typeface="Segoe UI" pitchFamily="34" charset="0"/>
              </a:endParaRPr>
            </a:p>
          </p:txBody>
        </p:sp>
      </p:grpSp>
      <p:grpSp>
        <p:nvGrpSpPr>
          <p:cNvPr id="5" name="Group 4"/>
          <p:cNvGrpSpPr/>
          <p:nvPr/>
        </p:nvGrpSpPr>
        <p:grpSpPr>
          <a:xfrm>
            <a:off x="7365934" y="1523650"/>
            <a:ext cx="2166360" cy="1942254"/>
            <a:chOff x="7362751" y="1627212"/>
            <a:chExt cx="2166360" cy="1942254"/>
          </a:xfrm>
        </p:grpSpPr>
        <p:grpSp>
          <p:nvGrpSpPr>
            <p:cNvPr id="4" name="Group 3"/>
            <p:cNvGrpSpPr/>
            <p:nvPr/>
          </p:nvGrpSpPr>
          <p:grpSpPr>
            <a:xfrm>
              <a:off x="7362751" y="1627212"/>
              <a:ext cx="2166360" cy="1942254"/>
              <a:chOff x="7165848" y="4895023"/>
              <a:chExt cx="1828800" cy="1828800"/>
            </a:xfrm>
            <a:solidFill>
              <a:schemeClr val="accent2">
                <a:lumMod val="75000"/>
                <a:lumOff val="25000"/>
              </a:schemeClr>
            </a:solidFill>
          </p:grpSpPr>
          <p:sp>
            <p:nvSpPr>
              <p:cNvPr id="33" name="Rectangle 32"/>
              <p:cNvSpPr/>
              <p:nvPr/>
            </p:nvSpPr>
            <p:spPr bwMode="auto">
              <a:xfrm>
                <a:off x="7165848" y="4895023"/>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Web</a:t>
                </a:r>
              </a:p>
            </p:txBody>
          </p:sp>
          <p:grpSp>
            <p:nvGrpSpPr>
              <p:cNvPr id="2" name="Group 1"/>
              <p:cNvGrpSpPr/>
              <p:nvPr/>
            </p:nvGrpSpPr>
            <p:grpSpPr>
              <a:xfrm>
                <a:off x="7577364" y="5021262"/>
                <a:ext cx="1005769" cy="920831"/>
                <a:chOff x="7589837" y="5094544"/>
                <a:chExt cx="1005769" cy="920831"/>
              </a:xfrm>
              <a:grpFill/>
            </p:grpSpPr>
            <p:sp>
              <p:nvSpPr>
                <p:cNvPr id="35"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6"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grpFill/>
                <a:ln>
                  <a:noFill/>
                </a:ln>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7"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8"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39"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0"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1"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2"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3"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4"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5"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sp>
              <p:nvSpPr>
                <p:cNvPr id="46"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5"/>
                  <a:endParaRPr lang="en-US" sz="1765">
                    <a:solidFill>
                      <a:srgbClr val="FFFFFF"/>
                    </a:solidFill>
                    <a:latin typeface="Segoe UI"/>
                  </a:endParaRPr>
                </a:p>
              </p:txBody>
            </p:sp>
          </p:grpSp>
        </p:grpSp>
        <p:pic>
          <p:nvPicPr>
            <p:cNvPr id="8" name="Picture 7"/>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7999243" y="2023802"/>
              <a:ext cx="914400" cy="914400"/>
            </a:xfrm>
            <a:prstGeom prst="rect">
              <a:avLst/>
            </a:prstGeom>
          </p:spPr>
        </p:pic>
      </p:grpSp>
      <p:grpSp>
        <p:nvGrpSpPr>
          <p:cNvPr id="28" name="Group 27"/>
          <p:cNvGrpSpPr/>
          <p:nvPr/>
        </p:nvGrpSpPr>
        <p:grpSpPr>
          <a:xfrm>
            <a:off x="5127739" y="1523650"/>
            <a:ext cx="2166360" cy="1942254"/>
            <a:chOff x="4922837" y="4870764"/>
            <a:chExt cx="1828800" cy="1828800"/>
          </a:xfrm>
          <a:solidFill>
            <a:schemeClr val="accent2">
              <a:lumMod val="75000"/>
              <a:lumOff val="25000"/>
            </a:schemeClr>
          </a:solidFill>
        </p:grpSpPr>
        <p:sp>
          <p:nvSpPr>
            <p:cNvPr id="31" name="Rectangle 30"/>
            <p:cNvSpPr/>
            <p:nvPr/>
          </p:nvSpPr>
          <p:spPr bwMode="auto">
            <a:xfrm>
              <a:off x="4922837" y="4870764"/>
              <a:ext cx="1828800" cy="1828800"/>
            </a:xfrm>
            <a:prstGeom prst="rect">
              <a:avLst/>
            </a:prstGeom>
            <a:grp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algn="ctr" defTabSz="914102" fontAlgn="base">
                <a:lnSpc>
                  <a:spcPct val="90000"/>
                </a:lnSpc>
                <a:spcBef>
                  <a:spcPct val="0"/>
                </a:spcBef>
                <a:spcAft>
                  <a:spcPct val="0"/>
                </a:spcAft>
              </a:pPr>
              <a:r>
                <a:rPr lang="en-US" sz="1765" dirty="0">
                  <a:solidFill>
                    <a:srgbClr val="FFFFFF"/>
                  </a:solidFill>
                  <a:latin typeface="Segoe UI"/>
                </a:rPr>
                <a:t>Database *</a:t>
              </a:r>
            </a:p>
          </p:txBody>
        </p:sp>
        <p:sp>
          <p:nvSpPr>
            <p:cNvPr id="32" name="Freeform 31"/>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sp>
        <p:nvSpPr>
          <p:cNvPr id="6" name="TextBox 5"/>
          <p:cNvSpPr txBox="1"/>
          <p:nvPr/>
        </p:nvSpPr>
        <p:spPr>
          <a:xfrm>
            <a:off x="0" y="6122999"/>
            <a:ext cx="12192000" cy="794064"/>
          </a:xfrm>
          <a:prstGeom prst="rect">
            <a:avLst/>
          </a:prstGeom>
          <a:noFill/>
        </p:spPr>
        <p:txBody>
          <a:bodyPr wrap="square" lIns="182880" tIns="146304" rIns="182880" bIns="146304" rtlCol="0">
            <a:spAutoFit/>
          </a:bodyPr>
          <a:lstStyle/>
          <a:p>
            <a:pPr>
              <a:lnSpc>
                <a:spcPct val="90000"/>
              </a:lnSpc>
              <a:spcAft>
                <a:spcPts val="600"/>
              </a:spcAft>
            </a:pPr>
            <a:r>
              <a:rPr lang="en-US" i="1" dirty="0">
                <a:solidFill>
                  <a:srgbClr val="FF0000"/>
                </a:solidFill>
              </a:rPr>
              <a:t>* Data should be saved to a volume mapped to the host. Data is closely tied to the lifetime of the container. Better for dev/test environments.</a:t>
            </a:r>
          </a:p>
        </p:txBody>
      </p:sp>
    </p:spTree>
    <p:extLst>
      <p:ext uri="{BB962C8B-B14F-4D97-AF65-F5344CB8AC3E}">
        <p14:creationId xmlns:p14="http://schemas.microsoft.com/office/powerpoint/2010/main" val="2347926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6.25E-7 2.59259E-6 L -0.20599 0.00115 " pathEditMode="relative" rAng="0" ptsTypes="AA">
                                      <p:cBhvr>
                                        <p:cTn id="6" dur="2000" fill="hold"/>
                                        <p:tgtEl>
                                          <p:spTgt spid="7"/>
                                        </p:tgtEl>
                                        <p:attrNameLst>
                                          <p:attrName>ppt_x</p:attrName>
                                          <p:attrName>ppt_y</p:attrName>
                                        </p:attrNameLst>
                                      </p:cBhvr>
                                      <p:rCtr x="-10299" y="46"/>
                                    </p:animMotion>
                                  </p:childTnLst>
                                </p:cTn>
                              </p:par>
                              <p:par>
                                <p:cTn id="7" presetID="63" presetClass="path" presetSubtype="0" accel="50000" decel="50000" fill="hold" nodeType="withEffect">
                                  <p:stCondLst>
                                    <p:cond delay="0"/>
                                  </p:stCondLst>
                                  <p:childTnLst>
                                    <p:animMotion origin="layout" path="M 1.25E-6 2.59259E-6 L 0.19935 -0.00023 " pathEditMode="relative" rAng="0" ptsTypes="AA">
                                      <p:cBhvr>
                                        <p:cTn id="8" dur="2000" fill="hold"/>
                                        <p:tgtEl>
                                          <p:spTgt spid="5"/>
                                        </p:tgtEl>
                                        <p:attrNameLst>
                                          <p:attrName>ppt_x</p:attrName>
                                          <p:attrName>ppt_y</p:attrName>
                                        </p:attrNameLst>
                                      </p:cBhvr>
                                      <p:rCtr x="9961" y="-23"/>
                                    </p:animMotion>
                                  </p:childTnLst>
                                </p:cTn>
                              </p:par>
                            </p:childTnLst>
                          </p:cTn>
                        </p:par>
                        <p:par>
                          <p:cTn id="9" fill="hold">
                            <p:stCondLst>
                              <p:cond delay="2000"/>
                            </p:stCondLst>
                            <p:childTnLst>
                              <p:par>
                                <p:cTn id="10" presetID="42" presetClass="entr" presetSubtype="0"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experimentation</a:t>
            </a:r>
          </a:p>
        </p:txBody>
      </p:sp>
      <p:pic>
        <p:nvPicPr>
          <p:cNvPr id="1026" name="Picture 2" descr="Web Server Load Balancing with NGINX Pl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830" y="725237"/>
            <a:ext cx="4033687" cy="9278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1330" y="1752060"/>
            <a:ext cx="3684548" cy="2257125"/>
          </a:xfrm>
          <a:prstGeom prst="rect">
            <a:avLst/>
          </a:prstGeom>
          <a:solidFill>
            <a:schemeClr val="tx1"/>
          </a:solidFill>
        </p:spPr>
      </p:pic>
      <p:pic>
        <p:nvPicPr>
          <p:cNvPr id="5" name="Picture 4"/>
          <p:cNvPicPr>
            <a:picLocks noChangeAspect="1"/>
          </p:cNvPicPr>
          <p:nvPr/>
        </p:nvPicPr>
        <p:blipFill>
          <a:blip r:embed="rId4"/>
          <a:stretch>
            <a:fillRect/>
          </a:stretch>
        </p:blipFill>
        <p:spPr>
          <a:xfrm>
            <a:off x="5545933" y="2613341"/>
            <a:ext cx="1581222" cy="1334552"/>
          </a:xfrm>
          <a:prstGeom prst="rect">
            <a:avLst/>
          </a:prstGeom>
        </p:spPr>
      </p:pic>
      <p:pic>
        <p:nvPicPr>
          <p:cNvPr id="1032" name="Picture 8" descr="https://www.rosehosting.com/blog/wp-content/uploads/2014/11/jenki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2438" y="3732829"/>
            <a:ext cx="3483681" cy="34836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4618433" y="4139735"/>
            <a:ext cx="4762500" cy="2686050"/>
          </a:xfrm>
          <a:prstGeom prst="rect">
            <a:avLst/>
          </a:prstGeom>
        </p:spPr>
      </p:pic>
      <p:pic>
        <p:nvPicPr>
          <p:cNvPr id="1034" name="Picture 10" descr="Image result for elasticsearch"/>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435517"/>
            <a:ext cx="4922226" cy="256042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Ubuntu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6756" y="-480813"/>
            <a:ext cx="5344177" cy="377791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indows server 20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8750" y="1937812"/>
            <a:ext cx="3385536" cy="190614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mysq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2142" y="2732955"/>
            <a:ext cx="2750030" cy="275003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0888" y="1347537"/>
            <a:ext cx="2036182" cy="68326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.NET Core</a:t>
            </a:r>
          </a:p>
        </p:txBody>
      </p:sp>
      <p:pic>
        <p:nvPicPr>
          <p:cNvPr id="1042" name="Picture 18" descr="Image result for java"/>
          <p:cNvPicPr>
            <a:picLocks noChangeAspect="1" noChangeArrowheads="1"/>
          </p:cNvPicPr>
          <p:nvPr/>
        </p:nvPicPr>
        <p:blipFill rotWithShape="1">
          <a:blip r:embed="rId11">
            <a:extLst>
              <a:ext uri="{28A0092B-C50C-407E-A947-70E740481C1C}">
                <a14:useLocalDpi xmlns:a14="http://schemas.microsoft.com/office/drawing/2010/main" val="0"/>
              </a:ext>
            </a:extLst>
          </a:blip>
          <a:srcRect l="26436" t="5992" r="21247" b="8117"/>
          <a:stretch/>
        </p:blipFill>
        <p:spPr bwMode="auto">
          <a:xfrm>
            <a:off x="3266025" y="990770"/>
            <a:ext cx="1918030" cy="3148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55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38"/>
                                        </p:tgtEl>
                                        <p:attrNameLst>
                                          <p:attrName>style.visibility</p:attrName>
                                        </p:attrNameLst>
                                      </p:cBhvr>
                                      <p:to>
                                        <p:strVal val="visible"/>
                                      </p:to>
                                    </p:set>
                                    <p:anim calcmode="lin" valueType="num">
                                      <p:cBhvr>
                                        <p:cTn id="7" dur="500" fill="hold"/>
                                        <p:tgtEl>
                                          <p:spTgt spid="1038"/>
                                        </p:tgtEl>
                                        <p:attrNameLst>
                                          <p:attrName>ppt_w</p:attrName>
                                        </p:attrNameLst>
                                      </p:cBhvr>
                                      <p:tavLst>
                                        <p:tav tm="0">
                                          <p:val>
                                            <p:fltVal val="0"/>
                                          </p:val>
                                        </p:tav>
                                        <p:tav tm="100000">
                                          <p:val>
                                            <p:strVal val="#ppt_w"/>
                                          </p:val>
                                        </p:tav>
                                      </p:tavLst>
                                    </p:anim>
                                    <p:anim calcmode="lin" valueType="num">
                                      <p:cBhvr>
                                        <p:cTn id="8" dur="500" fill="hold"/>
                                        <p:tgtEl>
                                          <p:spTgt spid="1038"/>
                                        </p:tgtEl>
                                        <p:attrNameLst>
                                          <p:attrName>ppt_h</p:attrName>
                                        </p:attrNameLst>
                                      </p:cBhvr>
                                      <p:tavLst>
                                        <p:tav tm="0">
                                          <p:val>
                                            <p:fltVal val="0"/>
                                          </p:val>
                                        </p:tav>
                                        <p:tav tm="100000">
                                          <p:val>
                                            <p:strVal val="#ppt_h"/>
                                          </p:val>
                                        </p:tav>
                                      </p:tavLst>
                                    </p:anim>
                                    <p:animEffect transition="in" filter="fade">
                                      <p:cBhvr>
                                        <p:cTn id="9" dur="500"/>
                                        <p:tgtEl>
                                          <p:spTgt spid="1038"/>
                                        </p:tgtEl>
                                      </p:cBhvr>
                                    </p:animEffect>
                                  </p:childTnLst>
                                </p:cTn>
                              </p:par>
                              <p:par>
                                <p:cTn id="10" presetID="53" presetClass="entr" presetSubtype="16" fill="hold" nodeType="withEffect">
                                  <p:stCondLst>
                                    <p:cond delay="0"/>
                                  </p:stCondLst>
                                  <p:childTnLst>
                                    <p:set>
                                      <p:cBhvr>
                                        <p:cTn id="11" dur="1" fill="hold">
                                          <p:stCondLst>
                                            <p:cond delay="0"/>
                                          </p:stCondLst>
                                        </p:cTn>
                                        <p:tgtEl>
                                          <p:spTgt spid="1040"/>
                                        </p:tgtEl>
                                        <p:attrNameLst>
                                          <p:attrName>style.visibility</p:attrName>
                                        </p:attrNameLst>
                                      </p:cBhvr>
                                      <p:to>
                                        <p:strVal val="visible"/>
                                      </p:to>
                                    </p:set>
                                    <p:anim calcmode="lin" valueType="num">
                                      <p:cBhvr>
                                        <p:cTn id="12" dur="500" fill="hold"/>
                                        <p:tgtEl>
                                          <p:spTgt spid="1040"/>
                                        </p:tgtEl>
                                        <p:attrNameLst>
                                          <p:attrName>ppt_w</p:attrName>
                                        </p:attrNameLst>
                                      </p:cBhvr>
                                      <p:tavLst>
                                        <p:tav tm="0">
                                          <p:val>
                                            <p:fltVal val="0"/>
                                          </p:val>
                                        </p:tav>
                                        <p:tav tm="100000">
                                          <p:val>
                                            <p:strVal val="#ppt_w"/>
                                          </p:val>
                                        </p:tav>
                                      </p:tavLst>
                                    </p:anim>
                                    <p:anim calcmode="lin" valueType="num">
                                      <p:cBhvr>
                                        <p:cTn id="13" dur="500" fill="hold"/>
                                        <p:tgtEl>
                                          <p:spTgt spid="1040"/>
                                        </p:tgtEl>
                                        <p:attrNameLst>
                                          <p:attrName>ppt_h</p:attrName>
                                        </p:attrNameLst>
                                      </p:cBhvr>
                                      <p:tavLst>
                                        <p:tav tm="0">
                                          <p:val>
                                            <p:fltVal val="0"/>
                                          </p:val>
                                        </p:tav>
                                        <p:tav tm="100000">
                                          <p:val>
                                            <p:strVal val="#ppt_h"/>
                                          </p:val>
                                        </p:tav>
                                      </p:tavLst>
                                    </p:anim>
                                    <p:animEffect transition="in" filter="fade">
                                      <p:cBhvr>
                                        <p:cTn id="14" dur="500"/>
                                        <p:tgtEl>
                                          <p:spTgt spid="1040"/>
                                        </p:tgtEl>
                                      </p:cBhvr>
                                    </p:animEffect>
                                  </p:childTnLst>
                                </p:cTn>
                              </p:par>
                              <p:par>
                                <p:cTn id="15" presetID="53" presetClass="entr" presetSubtype="16" fill="hold" nodeType="withEffect">
                                  <p:stCondLst>
                                    <p:cond delay="0"/>
                                  </p:stCondLst>
                                  <p:childTnLst>
                                    <p:set>
                                      <p:cBhvr>
                                        <p:cTn id="16" dur="1" fill="hold">
                                          <p:stCondLst>
                                            <p:cond delay="0"/>
                                          </p:stCondLst>
                                        </p:cTn>
                                        <p:tgtEl>
                                          <p:spTgt spid="1042"/>
                                        </p:tgtEl>
                                        <p:attrNameLst>
                                          <p:attrName>style.visibility</p:attrName>
                                        </p:attrNameLst>
                                      </p:cBhvr>
                                      <p:to>
                                        <p:strVal val="visible"/>
                                      </p:to>
                                    </p:set>
                                    <p:anim calcmode="lin" valueType="num">
                                      <p:cBhvr>
                                        <p:cTn id="17" dur="500" fill="hold"/>
                                        <p:tgtEl>
                                          <p:spTgt spid="1042"/>
                                        </p:tgtEl>
                                        <p:attrNameLst>
                                          <p:attrName>ppt_w</p:attrName>
                                        </p:attrNameLst>
                                      </p:cBhvr>
                                      <p:tavLst>
                                        <p:tav tm="0">
                                          <p:val>
                                            <p:fltVal val="0"/>
                                          </p:val>
                                        </p:tav>
                                        <p:tav tm="100000">
                                          <p:val>
                                            <p:strVal val="#ppt_w"/>
                                          </p:val>
                                        </p:tav>
                                      </p:tavLst>
                                    </p:anim>
                                    <p:anim calcmode="lin" valueType="num">
                                      <p:cBhvr>
                                        <p:cTn id="18" dur="500" fill="hold"/>
                                        <p:tgtEl>
                                          <p:spTgt spid="1042"/>
                                        </p:tgtEl>
                                        <p:attrNameLst>
                                          <p:attrName>ppt_h</p:attrName>
                                        </p:attrNameLst>
                                      </p:cBhvr>
                                      <p:tavLst>
                                        <p:tav tm="0">
                                          <p:val>
                                            <p:fltVal val="0"/>
                                          </p:val>
                                        </p:tav>
                                        <p:tav tm="100000">
                                          <p:val>
                                            <p:strVal val="#ppt_h"/>
                                          </p:val>
                                        </p:tav>
                                      </p:tavLst>
                                    </p:anim>
                                    <p:animEffect transition="in" filter="fade">
                                      <p:cBhvr>
                                        <p:cTn id="19" dur="500"/>
                                        <p:tgtEl>
                                          <p:spTgt spid="1042"/>
                                        </p:tgtEl>
                                      </p:cBhvr>
                                    </p:animEffect>
                                  </p:childTnLst>
                                </p:cTn>
                              </p:par>
                              <p:par>
                                <p:cTn id="20" presetID="53" presetClass="entr" presetSubtype="16"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 calcmode="lin" valueType="num">
                                      <p:cBhvr>
                                        <p:cTn id="22" dur="500" fill="hold"/>
                                        <p:tgtEl>
                                          <p:spTgt spid="1036"/>
                                        </p:tgtEl>
                                        <p:attrNameLst>
                                          <p:attrName>ppt_w</p:attrName>
                                        </p:attrNameLst>
                                      </p:cBhvr>
                                      <p:tavLst>
                                        <p:tav tm="0">
                                          <p:val>
                                            <p:fltVal val="0"/>
                                          </p:val>
                                        </p:tav>
                                        <p:tav tm="100000">
                                          <p:val>
                                            <p:strVal val="#ppt_w"/>
                                          </p:val>
                                        </p:tav>
                                      </p:tavLst>
                                    </p:anim>
                                    <p:anim calcmode="lin" valueType="num">
                                      <p:cBhvr>
                                        <p:cTn id="23" dur="500" fill="hold"/>
                                        <p:tgtEl>
                                          <p:spTgt spid="1036"/>
                                        </p:tgtEl>
                                        <p:attrNameLst>
                                          <p:attrName>ppt_h</p:attrName>
                                        </p:attrNameLst>
                                      </p:cBhvr>
                                      <p:tavLst>
                                        <p:tav tm="0">
                                          <p:val>
                                            <p:fltVal val="0"/>
                                          </p:val>
                                        </p:tav>
                                        <p:tav tm="100000">
                                          <p:val>
                                            <p:strVal val="#ppt_h"/>
                                          </p:val>
                                        </p:tav>
                                      </p:tavLst>
                                    </p:anim>
                                    <p:animEffect transition="in" filter="fade">
                                      <p:cBhvr>
                                        <p:cTn id="24" dur="500"/>
                                        <p:tgtEl>
                                          <p:spTgt spid="1036"/>
                                        </p:tgtEl>
                                      </p:cBhvr>
                                    </p:animEffect>
                                  </p:childTnLst>
                                </p:cTn>
                              </p:par>
                              <p:par>
                                <p:cTn id="25" presetID="53" presetClass="entr" presetSubtype="16"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par>
                                <p:cTn id="30" presetID="53" presetClass="entr" presetSubtype="16"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 calcmode="lin" valueType="num">
                                      <p:cBhvr>
                                        <p:cTn id="32" dur="500" fill="hold"/>
                                        <p:tgtEl>
                                          <p:spTgt spid="1030"/>
                                        </p:tgtEl>
                                        <p:attrNameLst>
                                          <p:attrName>ppt_w</p:attrName>
                                        </p:attrNameLst>
                                      </p:cBhvr>
                                      <p:tavLst>
                                        <p:tav tm="0">
                                          <p:val>
                                            <p:fltVal val="0"/>
                                          </p:val>
                                        </p:tav>
                                        <p:tav tm="100000">
                                          <p:val>
                                            <p:strVal val="#ppt_w"/>
                                          </p:val>
                                        </p:tav>
                                      </p:tavLst>
                                    </p:anim>
                                    <p:anim calcmode="lin" valueType="num">
                                      <p:cBhvr>
                                        <p:cTn id="33" dur="500" fill="hold"/>
                                        <p:tgtEl>
                                          <p:spTgt spid="1030"/>
                                        </p:tgtEl>
                                        <p:attrNameLst>
                                          <p:attrName>ppt_h</p:attrName>
                                        </p:attrNameLst>
                                      </p:cBhvr>
                                      <p:tavLst>
                                        <p:tav tm="0">
                                          <p:val>
                                            <p:fltVal val="0"/>
                                          </p:val>
                                        </p:tav>
                                        <p:tav tm="100000">
                                          <p:val>
                                            <p:strVal val="#ppt_h"/>
                                          </p:val>
                                        </p:tav>
                                      </p:tavLst>
                                    </p:anim>
                                    <p:animEffect transition="in" filter="fade">
                                      <p:cBhvr>
                                        <p:cTn id="34" dur="500"/>
                                        <p:tgtEl>
                                          <p:spTgt spid="1030"/>
                                        </p:tgtEl>
                                      </p:cBhvr>
                                    </p:animEffect>
                                  </p:childTnLst>
                                </p:cTn>
                              </p:par>
                              <p:par>
                                <p:cTn id="35" presetID="53" presetClass="entr" presetSubtype="16"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anim calcmode="lin" valueType="num">
                                      <p:cBhvr>
                                        <p:cTn id="37" dur="500" fill="hold"/>
                                        <p:tgtEl>
                                          <p:spTgt spid="1026"/>
                                        </p:tgtEl>
                                        <p:attrNameLst>
                                          <p:attrName>ppt_w</p:attrName>
                                        </p:attrNameLst>
                                      </p:cBhvr>
                                      <p:tavLst>
                                        <p:tav tm="0">
                                          <p:val>
                                            <p:fltVal val="0"/>
                                          </p:val>
                                        </p:tav>
                                        <p:tav tm="100000">
                                          <p:val>
                                            <p:strVal val="#ppt_w"/>
                                          </p:val>
                                        </p:tav>
                                      </p:tavLst>
                                    </p:anim>
                                    <p:anim calcmode="lin" valueType="num">
                                      <p:cBhvr>
                                        <p:cTn id="38" dur="500" fill="hold"/>
                                        <p:tgtEl>
                                          <p:spTgt spid="1026"/>
                                        </p:tgtEl>
                                        <p:attrNameLst>
                                          <p:attrName>ppt_h</p:attrName>
                                        </p:attrNameLst>
                                      </p:cBhvr>
                                      <p:tavLst>
                                        <p:tav tm="0">
                                          <p:val>
                                            <p:fltVal val="0"/>
                                          </p:val>
                                        </p:tav>
                                        <p:tav tm="100000">
                                          <p:val>
                                            <p:strVal val="#ppt_h"/>
                                          </p:val>
                                        </p:tav>
                                      </p:tavLst>
                                    </p:anim>
                                    <p:animEffect transition="in" filter="fade">
                                      <p:cBhvr>
                                        <p:cTn id="39" dur="500"/>
                                        <p:tgtEl>
                                          <p:spTgt spid="1026"/>
                                        </p:tgtEl>
                                      </p:cBhvr>
                                    </p:animEffect>
                                  </p:childTnLst>
                                </p:cTn>
                              </p:par>
                              <p:par>
                                <p:cTn id="40" presetID="53" presetClass="entr" presetSubtype="16" fill="hold" nodeType="withEffect">
                                  <p:stCondLst>
                                    <p:cond delay="0"/>
                                  </p:stCondLst>
                                  <p:childTnLst>
                                    <p:set>
                                      <p:cBhvr>
                                        <p:cTn id="41" dur="1" fill="hold">
                                          <p:stCondLst>
                                            <p:cond delay="0"/>
                                          </p:stCondLst>
                                        </p:cTn>
                                        <p:tgtEl>
                                          <p:spTgt spid="1032"/>
                                        </p:tgtEl>
                                        <p:attrNameLst>
                                          <p:attrName>style.visibility</p:attrName>
                                        </p:attrNameLst>
                                      </p:cBhvr>
                                      <p:to>
                                        <p:strVal val="visible"/>
                                      </p:to>
                                    </p:set>
                                    <p:anim calcmode="lin" valueType="num">
                                      <p:cBhvr>
                                        <p:cTn id="42" dur="500" fill="hold"/>
                                        <p:tgtEl>
                                          <p:spTgt spid="1032"/>
                                        </p:tgtEl>
                                        <p:attrNameLst>
                                          <p:attrName>ppt_w</p:attrName>
                                        </p:attrNameLst>
                                      </p:cBhvr>
                                      <p:tavLst>
                                        <p:tav tm="0">
                                          <p:val>
                                            <p:fltVal val="0"/>
                                          </p:val>
                                        </p:tav>
                                        <p:tav tm="100000">
                                          <p:val>
                                            <p:strVal val="#ppt_w"/>
                                          </p:val>
                                        </p:tav>
                                      </p:tavLst>
                                    </p:anim>
                                    <p:anim calcmode="lin" valueType="num">
                                      <p:cBhvr>
                                        <p:cTn id="43" dur="500" fill="hold"/>
                                        <p:tgtEl>
                                          <p:spTgt spid="1032"/>
                                        </p:tgtEl>
                                        <p:attrNameLst>
                                          <p:attrName>ppt_h</p:attrName>
                                        </p:attrNameLst>
                                      </p:cBhvr>
                                      <p:tavLst>
                                        <p:tav tm="0">
                                          <p:val>
                                            <p:fltVal val="0"/>
                                          </p:val>
                                        </p:tav>
                                        <p:tav tm="100000">
                                          <p:val>
                                            <p:strVal val="#ppt_h"/>
                                          </p:val>
                                        </p:tav>
                                      </p:tavLst>
                                    </p:anim>
                                    <p:animEffect transition="in" filter="fade">
                                      <p:cBhvr>
                                        <p:cTn id="44" dur="500"/>
                                        <p:tgtEl>
                                          <p:spTgt spid="1032"/>
                                        </p:tgtEl>
                                      </p:cBhvr>
                                    </p:animEffect>
                                  </p:childTnLst>
                                </p:cTn>
                              </p:par>
                              <p:par>
                                <p:cTn id="45" presetID="53" presetClass="entr" presetSubtype="16"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ppt_w</p:attrName>
                                        </p:attrNameLst>
                                      </p:cBhvr>
                                      <p:tavLst>
                                        <p:tav tm="0">
                                          <p:val>
                                            <p:fltVal val="0"/>
                                          </p:val>
                                        </p:tav>
                                        <p:tav tm="100000">
                                          <p:val>
                                            <p:strVal val="#ppt_w"/>
                                          </p:val>
                                        </p:tav>
                                      </p:tavLst>
                                    </p:anim>
                                    <p:anim calcmode="lin" valueType="num">
                                      <p:cBhvr>
                                        <p:cTn id="48" dur="500" fill="hold"/>
                                        <p:tgtEl>
                                          <p:spTgt spid="8"/>
                                        </p:tgtEl>
                                        <p:attrNameLst>
                                          <p:attrName>ppt_h</p:attrName>
                                        </p:attrNameLst>
                                      </p:cBhvr>
                                      <p:tavLst>
                                        <p:tav tm="0">
                                          <p:val>
                                            <p:fltVal val="0"/>
                                          </p:val>
                                        </p:tav>
                                        <p:tav tm="100000">
                                          <p:val>
                                            <p:strVal val="#ppt_h"/>
                                          </p:val>
                                        </p:tav>
                                      </p:tavLst>
                                    </p:anim>
                                    <p:animEffect transition="in" filter="fade">
                                      <p:cBhvr>
                                        <p:cTn id="49" dur="500"/>
                                        <p:tgtEl>
                                          <p:spTgt spid="8"/>
                                        </p:tgtEl>
                                      </p:cBhvr>
                                    </p:animEffect>
                                  </p:childTnLst>
                                </p:cTn>
                              </p:par>
                              <p:par>
                                <p:cTn id="50" presetID="53" presetClass="entr" presetSubtype="16" fill="hold" nodeType="withEffect">
                                  <p:stCondLst>
                                    <p:cond delay="0"/>
                                  </p:stCondLst>
                                  <p:childTnLst>
                                    <p:set>
                                      <p:cBhvr>
                                        <p:cTn id="51" dur="1" fill="hold">
                                          <p:stCondLst>
                                            <p:cond delay="0"/>
                                          </p:stCondLst>
                                        </p:cTn>
                                        <p:tgtEl>
                                          <p:spTgt spid="1034"/>
                                        </p:tgtEl>
                                        <p:attrNameLst>
                                          <p:attrName>style.visibility</p:attrName>
                                        </p:attrNameLst>
                                      </p:cBhvr>
                                      <p:to>
                                        <p:strVal val="visible"/>
                                      </p:to>
                                    </p:set>
                                    <p:anim calcmode="lin" valueType="num">
                                      <p:cBhvr>
                                        <p:cTn id="52" dur="500" fill="hold"/>
                                        <p:tgtEl>
                                          <p:spTgt spid="1034"/>
                                        </p:tgtEl>
                                        <p:attrNameLst>
                                          <p:attrName>ppt_w</p:attrName>
                                        </p:attrNameLst>
                                      </p:cBhvr>
                                      <p:tavLst>
                                        <p:tav tm="0">
                                          <p:val>
                                            <p:fltVal val="0"/>
                                          </p:val>
                                        </p:tav>
                                        <p:tav tm="100000">
                                          <p:val>
                                            <p:strVal val="#ppt_w"/>
                                          </p:val>
                                        </p:tav>
                                      </p:tavLst>
                                    </p:anim>
                                    <p:anim calcmode="lin" valueType="num">
                                      <p:cBhvr>
                                        <p:cTn id="53" dur="500" fill="hold"/>
                                        <p:tgtEl>
                                          <p:spTgt spid="1034"/>
                                        </p:tgtEl>
                                        <p:attrNameLst>
                                          <p:attrName>ppt_h</p:attrName>
                                        </p:attrNameLst>
                                      </p:cBhvr>
                                      <p:tavLst>
                                        <p:tav tm="0">
                                          <p:val>
                                            <p:fltVal val="0"/>
                                          </p:val>
                                        </p:tav>
                                        <p:tav tm="100000">
                                          <p:val>
                                            <p:strVal val="#ppt_h"/>
                                          </p:val>
                                        </p:tav>
                                      </p:tavLst>
                                    </p:anim>
                                    <p:animEffect transition="in" filter="fade">
                                      <p:cBhvr>
                                        <p:cTn id="54" dur="500"/>
                                        <p:tgtEl>
                                          <p:spTgt spid="103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p:cTn id="57" dur="500" fill="hold"/>
                                        <p:tgtEl>
                                          <p:spTgt spid="11"/>
                                        </p:tgtEl>
                                        <p:attrNameLst>
                                          <p:attrName>ppt_w</p:attrName>
                                        </p:attrNameLst>
                                      </p:cBhvr>
                                      <p:tavLst>
                                        <p:tav tm="0">
                                          <p:val>
                                            <p:fltVal val="0"/>
                                          </p:val>
                                        </p:tav>
                                        <p:tav tm="100000">
                                          <p:val>
                                            <p:strVal val="#ppt_w"/>
                                          </p:val>
                                        </p:tav>
                                      </p:tavLst>
                                    </p:anim>
                                    <p:anim calcmode="lin" valueType="num">
                                      <p:cBhvr>
                                        <p:cTn id="58" dur="500" fill="hold"/>
                                        <p:tgtEl>
                                          <p:spTgt spid="11"/>
                                        </p:tgtEl>
                                        <p:attrNameLst>
                                          <p:attrName>ppt_h</p:attrName>
                                        </p:attrNameLst>
                                      </p:cBhvr>
                                      <p:tavLst>
                                        <p:tav tm="0">
                                          <p:val>
                                            <p:fltVal val="0"/>
                                          </p:val>
                                        </p:tav>
                                        <p:tav tm="100000">
                                          <p:val>
                                            <p:strVal val="#ppt_h"/>
                                          </p:val>
                                        </p:tav>
                                      </p:tavLst>
                                    </p:anim>
                                    <p:animEffect transition="in" filter="fade">
                                      <p:cBhvr>
                                        <p:cTn id="5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Easy &amp; consistent dev environment setup</a:t>
            </a:r>
          </a:p>
        </p:txBody>
      </p:sp>
      <p:pic>
        <p:nvPicPr>
          <p:cNvPr id="4" name="Picture 6" descr="Image result for node.j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2497" y="2229121"/>
            <a:ext cx="3067047" cy="1878849"/>
          </a:xfrm>
          <a:prstGeom prst="rect">
            <a:avLst/>
          </a:prstGeom>
          <a:solidFill>
            <a:schemeClr val="tx1"/>
          </a:solidFill>
        </p:spPr>
      </p:pic>
      <p:pic>
        <p:nvPicPr>
          <p:cNvPr id="5" name="Picture 8" descr="https://www.rosehosting.com/blog/wp-content/uploads/2014/11/jenki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243" y="1083158"/>
            <a:ext cx="3130830" cy="3130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104176" y="4442748"/>
            <a:ext cx="3814598" cy="2151433"/>
          </a:xfrm>
          <a:prstGeom prst="rect">
            <a:avLst/>
          </a:prstGeom>
        </p:spPr>
      </p:pic>
      <p:sp>
        <p:nvSpPr>
          <p:cNvPr id="7" name="TextBox 6"/>
          <p:cNvSpPr txBox="1"/>
          <p:nvPr/>
        </p:nvSpPr>
        <p:spPr>
          <a:xfrm>
            <a:off x="8638929" y="1137358"/>
            <a:ext cx="3180615"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.NET Core</a:t>
            </a:r>
          </a:p>
        </p:txBody>
      </p:sp>
      <p:pic>
        <p:nvPicPr>
          <p:cNvPr id="8" name="Picture 18" descr="Image result for jav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927" y="4107970"/>
            <a:ext cx="2777153" cy="27771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orks on my mach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4605" y="1283411"/>
            <a:ext cx="47339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99385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err="1"/>
              <a:t>CodeMash</a:t>
            </a:r>
            <a:r>
              <a:rPr lang="en-US" sz="2400" dirty="0"/>
              <a:t> 2017</a:t>
            </a:r>
          </a:p>
          <a:p>
            <a:r>
              <a:rPr lang="en-US" sz="2400" b="1" dirty="0"/>
              <a:t>Thursday, January 12</a:t>
            </a:r>
            <a:r>
              <a:rPr lang="en-US" sz="2400" b="1" baseline="30000" dirty="0"/>
              <a:t>th</a:t>
            </a:r>
            <a:r>
              <a:rPr lang="en-US" sz="2400" b="1" dirty="0"/>
              <a:t> </a:t>
            </a:r>
            <a:r>
              <a:rPr lang="en-US" sz="2400" dirty="0"/>
              <a:t>@ 1</a:t>
            </a:r>
            <a:r>
              <a:rPr lang="en-US" sz="2400" b="1" dirty="0"/>
              <a:t>1:45am</a:t>
            </a:r>
            <a:r>
              <a:rPr lang="en-US" sz="2400" dirty="0"/>
              <a:t> in </a:t>
            </a:r>
            <a:r>
              <a:rPr lang="en-US" sz="2400" b="1" dirty="0"/>
              <a:t>Indigo Bay</a:t>
            </a:r>
          </a:p>
        </p:txBody>
      </p:sp>
      <p:sp>
        <p:nvSpPr>
          <p:cNvPr id="5" name="TextBox 4"/>
          <p:cNvSpPr txBox="1"/>
          <p:nvPr/>
        </p:nvSpPr>
        <p:spPr>
          <a:xfrm>
            <a:off x="283308" y="5954047"/>
            <a:ext cx="1963472"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CodeMash</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2">
            <p14:nvContentPartPr>
              <p14:cNvPr id="9" name="Ink 8"/>
              <p14:cNvContentPartPr/>
              <p14:nvPr/>
            </p14:nvContentPartPr>
            <p14:xfrm>
              <a:off x="6818787" y="1526061"/>
              <a:ext cx="353" cy="706"/>
            </p14:xfrm>
          </p:contentPart>
        </mc:Choice>
        <mc:Fallback xmlns="">
          <p:pic>
            <p:nvPicPr>
              <p:cNvPr id="9" name="Ink 8"/>
              <p:cNvPicPr/>
              <p:nvPr/>
            </p:nvPicPr>
            <p:blipFill>
              <a:blip r:embed="rId3"/>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p:txBody>
          <a:bodyPr/>
          <a:lstStyle/>
          <a:p>
            <a:r>
              <a:rPr lang="en-US" dirty="0"/>
              <a:t>Michael S. Collier</a:t>
            </a:r>
          </a:p>
          <a:p>
            <a:endParaRPr lang="en-US" dirty="0"/>
          </a:p>
          <a:p>
            <a:r>
              <a:rPr lang="en-US" sz="2400" dirty="0"/>
              <a:t>Central Ohio Azure User Group</a:t>
            </a:r>
          </a:p>
          <a:p>
            <a:r>
              <a:rPr lang="en-US" sz="2400" b="1" dirty="0"/>
              <a:t>Monday, January 9</a:t>
            </a:r>
            <a:r>
              <a:rPr lang="en-US" sz="2400" b="1" baseline="30000" dirty="0"/>
              <a:t>th</a:t>
            </a:r>
            <a:r>
              <a:rPr lang="en-US" sz="2400" b="1" dirty="0"/>
              <a:t>, 2017</a:t>
            </a:r>
          </a:p>
        </p:txBody>
      </p:sp>
      <p:sp>
        <p:nvSpPr>
          <p:cNvPr id="5" name="TextBox 4"/>
          <p:cNvSpPr txBox="1"/>
          <p:nvPr/>
        </p:nvSpPr>
        <p:spPr>
          <a:xfrm>
            <a:off x="283308" y="5954047"/>
            <a:ext cx="1706286"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COAzure</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19984336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ight Brace 7"/>
          <p:cNvSpPr/>
          <p:nvPr/>
        </p:nvSpPr>
        <p:spPr>
          <a:xfrm>
            <a:off x="8289712" y="1296309"/>
            <a:ext cx="902733" cy="5032405"/>
          </a:xfrm>
          <a:prstGeom prst="rightBrace">
            <a:avLst>
              <a:gd name="adj1" fmla="val 90955"/>
              <a:gd name="adj2" fmla="val 50542"/>
            </a:avLst>
          </a:prstGeom>
          <a:ln w="38100">
            <a:solidFill>
              <a:srgbClr val="FFB9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67"/>
            <a:endParaRPr lang="en-US" sz="1765">
              <a:solidFill>
                <a:srgbClr val="505050"/>
              </a:solidFill>
              <a:latin typeface="Segoe UI"/>
            </a:endParaRPr>
          </a:p>
        </p:txBody>
      </p:sp>
      <p:sp>
        <p:nvSpPr>
          <p:cNvPr id="6" name="Rectangle 5"/>
          <p:cNvSpPr/>
          <p:nvPr/>
        </p:nvSpPr>
        <p:spPr bwMode="auto">
          <a:xfrm>
            <a:off x="3856099" y="1262640"/>
            <a:ext cx="4482124" cy="507974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gradFill>
                  <a:gsLst>
                    <a:gs pos="0">
                      <a:srgbClr val="FFFFFF"/>
                    </a:gs>
                    <a:gs pos="100000">
                      <a:srgbClr val="FFFFFF"/>
                    </a:gs>
                  </a:gsLst>
                  <a:lin ang="5400000" scaled="0"/>
                </a:gradFill>
                <a:latin typeface="Segoe UI"/>
                <a:ea typeface="Segoe UI" pitchFamily="34" charset="0"/>
                <a:cs typeface="Segoe UI" pitchFamily="34" charset="0"/>
              </a:rPr>
              <a:t>Container Run-Times</a:t>
            </a:r>
          </a:p>
        </p:txBody>
      </p:sp>
      <p:cxnSp>
        <p:nvCxnSpPr>
          <p:cNvPr id="10" name="Straight Arrow Connector 21"/>
          <p:cNvCxnSpPr>
            <a:stCxn id="29" idx="3"/>
          </p:cNvCxnSpPr>
          <p:nvPr/>
        </p:nvCxnSpPr>
        <p:spPr>
          <a:xfrm flipV="1">
            <a:off x="2967208" y="2775731"/>
            <a:ext cx="1949241" cy="1026780"/>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cxnSp>
        <p:nvCxnSpPr>
          <p:cNvPr id="47" name="Straight Arrow Connector 23"/>
          <p:cNvCxnSpPr>
            <a:stCxn id="29" idx="3"/>
          </p:cNvCxnSpPr>
          <p:nvPr/>
        </p:nvCxnSpPr>
        <p:spPr>
          <a:xfrm>
            <a:off x="2967208" y="3802510"/>
            <a:ext cx="1955183" cy="1083488"/>
          </a:xfrm>
          <a:prstGeom prst="straightConnector1">
            <a:avLst/>
          </a:prstGeom>
          <a:ln w="38100">
            <a:solidFill>
              <a:srgbClr val="9966FF"/>
            </a:solidFill>
            <a:headEnd type="none"/>
            <a:tailEnd type="triangle"/>
          </a:ln>
        </p:spPr>
        <p:style>
          <a:lnRef idx="2">
            <a:schemeClr val="accent2"/>
          </a:lnRef>
          <a:fillRef idx="0">
            <a:schemeClr val="accent2"/>
          </a:fillRef>
          <a:effectRef idx="1">
            <a:schemeClr val="accent2"/>
          </a:effectRef>
          <a:fontRef idx="minor">
            <a:schemeClr val="tx1"/>
          </a:fontRef>
        </p:style>
      </p:cxnSp>
      <p:sp>
        <p:nvSpPr>
          <p:cNvPr id="7" name="Title 6"/>
          <p:cNvSpPr>
            <a:spLocks noGrp="1"/>
          </p:cNvSpPr>
          <p:nvPr>
            <p:ph type="title"/>
          </p:nvPr>
        </p:nvSpPr>
        <p:spPr/>
        <p:txBody>
          <a:bodyPr/>
          <a:lstStyle/>
          <a:p>
            <a:r>
              <a:rPr lang="en-US" dirty="0"/>
              <a:t>Modern App Development, Flexible Isolation</a:t>
            </a:r>
          </a:p>
        </p:txBody>
      </p:sp>
      <p:sp>
        <p:nvSpPr>
          <p:cNvPr id="58" name="Rectangle 25"/>
          <p:cNvSpPr/>
          <p:nvPr/>
        </p:nvSpPr>
        <p:spPr>
          <a:xfrm>
            <a:off x="5660393" y="739116"/>
            <a:ext cx="1792850" cy="362072"/>
          </a:xfrm>
          <a:prstGeom prst="rect">
            <a:avLst/>
          </a:prstGeom>
        </p:spPr>
        <p:txBody>
          <a:bodyPr wrap="square">
            <a:spAutoFit/>
          </a:bodyPr>
          <a:lstStyle/>
          <a:p>
            <a:pPr algn="ctr" defTabSz="914367"/>
            <a:endParaRPr lang="en-US" sz="1765" dirty="0">
              <a:solidFill>
                <a:srgbClr val="FFFFFF"/>
              </a:solidFill>
              <a:latin typeface="Segoe UI Light" panose="020B0502040204020203" pitchFamily="34" charset="0"/>
              <a:cs typeface="Segoe UI Light" panose="020B0502040204020203" pitchFamily="34" charset="0"/>
            </a:endParaRPr>
          </a:p>
        </p:txBody>
      </p:sp>
      <p:sp>
        <p:nvSpPr>
          <p:cNvPr id="39" name="TextBox 38"/>
          <p:cNvSpPr txBox="1"/>
          <p:nvPr/>
        </p:nvSpPr>
        <p:spPr>
          <a:xfrm>
            <a:off x="1058701" y="3185470"/>
            <a:ext cx="1367826" cy="724143"/>
          </a:xfrm>
          <a:prstGeom prst="rect">
            <a:avLst/>
          </a:prstGeom>
          <a:noFill/>
        </p:spPr>
        <p:txBody>
          <a:bodyPr wrap="none" lIns="179285" tIns="143428" rIns="179285" bIns="143428" rtlCol="0">
            <a:spAutoFit/>
          </a:bodyPr>
          <a:lstStyle/>
          <a:p>
            <a:pPr defTabSz="914367">
              <a:lnSpc>
                <a:spcPct val="90000"/>
              </a:lnSpc>
            </a:pPr>
            <a:r>
              <a:rPr lang="en-US" sz="1568" dirty="0">
                <a:gradFill>
                  <a:gsLst>
                    <a:gs pos="2917">
                      <a:srgbClr val="505050"/>
                    </a:gs>
                    <a:gs pos="30000">
                      <a:srgbClr val="505050"/>
                    </a:gs>
                  </a:gsLst>
                  <a:lin ang="5400000" scaled="0"/>
                </a:gradFill>
                <a:latin typeface="Segoe UI"/>
              </a:rPr>
              <a:t>Application</a:t>
            </a:r>
          </a:p>
          <a:p>
            <a:pPr defTabSz="914367">
              <a:lnSpc>
                <a:spcPct val="90000"/>
              </a:lnSpc>
            </a:pPr>
            <a:r>
              <a:rPr lang="en-US" sz="1568" dirty="0">
                <a:gradFill>
                  <a:gsLst>
                    <a:gs pos="2917">
                      <a:srgbClr val="505050"/>
                    </a:gs>
                    <a:gs pos="30000">
                      <a:srgbClr val="505050"/>
                    </a:gs>
                  </a:gsLst>
                  <a:lin ang="5400000" scaled="0"/>
                </a:gradFill>
                <a:latin typeface="Segoe UI"/>
              </a:rPr>
              <a:t>Framework</a:t>
            </a:r>
          </a:p>
        </p:txBody>
      </p:sp>
      <p:grpSp>
        <p:nvGrpSpPr>
          <p:cNvPr id="15" name="Group 14"/>
          <p:cNvGrpSpPr/>
          <p:nvPr/>
        </p:nvGrpSpPr>
        <p:grpSpPr>
          <a:xfrm>
            <a:off x="4918779" y="1900578"/>
            <a:ext cx="2356764" cy="1703207"/>
            <a:chOff x="5059355" y="1938192"/>
            <a:chExt cx="2404022" cy="1737360"/>
          </a:xfrm>
        </p:grpSpPr>
        <p:sp>
          <p:nvSpPr>
            <p:cNvPr id="2" name="Rectangle 1"/>
            <p:cNvSpPr/>
            <p:nvPr/>
          </p:nvSpPr>
          <p:spPr bwMode="auto">
            <a:xfrm>
              <a:off x="5059355" y="1938192"/>
              <a:ext cx="2404022" cy="1737360"/>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extBox 17"/>
            <p:cNvSpPr txBox="1"/>
            <p:nvPr/>
          </p:nvSpPr>
          <p:spPr>
            <a:xfrm>
              <a:off x="5059355" y="1958652"/>
              <a:ext cx="2404022" cy="544765"/>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dirty="0">
                  <a:solidFill>
                    <a:srgbClr val="002050"/>
                  </a:solidFill>
                  <a:latin typeface="Segoe UI"/>
                </a:rPr>
                <a:t>Hyper-V Container</a:t>
              </a:r>
            </a:p>
          </p:txBody>
        </p:sp>
        <p:pic>
          <p:nvPicPr>
            <p:cNvPr id="44" name="Picture 43"/>
            <p:cNvPicPr>
              <a:picLocks noChangeAspect="1"/>
            </p:cNvPicPr>
            <p:nvPr/>
          </p:nvPicPr>
          <p:blipFill>
            <a:blip r:embed="rId3"/>
            <a:stretch>
              <a:fillRect/>
            </a:stretch>
          </p:blipFill>
          <p:spPr>
            <a:xfrm>
              <a:off x="5346966" y="2478656"/>
              <a:ext cx="1828800" cy="1094806"/>
            </a:xfrm>
            <a:prstGeom prst="rect">
              <a:avLst/>
            </a:prstGeom>
          </p:spPr>
        </p:pic>
      </p:grpSp>
      <p:sp>
        <p:nvSpPr>
          <p:cNvPr id="45" name="Rectangle 44"/>
          <p:cNvSpPr/>
          <p:nvPr/>
        </p:nvSpPr>
        <p:spPr bwMode="auto">
          <a:xfrm>
            <a:off x="4918779" y="4176020"/>
            <a:ext cx="2356764" cy="1703207"/>
          </a:xfrm>
          <a:prstGeom prst="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4936917" y="4250723"/>
            <a:ext cx="2367311" cy="1709592"/>
            <a:chOff x="5035911" y="4335462"/>
            <a:chExt cx="2414781" cy="1743873"/>
          </a:xfrm>
        </p:grpSpPr>
        <p:sp>
          <p:nvSpPr>
            <p:cNvPr id="48" name="TextBox 17"/>
            <p:cNvSpPr txBox="1"/>
            <p:nvPr/>
          </p:nvSpPr>
          <p:spPr>
            <a:xfrm>
              <a:off x="5035911" y="5285271"/>
              <a:ext cx="2414781" cy="7940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765" dirty="0">
                  <a:solidFill>
                    <a:srgbClr val="002050"/>
                  </a:solidFill>
                  <a:latin typeface="Segoe UI"/>
                </a:rPr>
                <a:t>Windows Server Container</a:t>
              </a:r>
            </a:p>
          </p:txBody>
        </p:sp>
        <p:pic>
          <p:nvPicPr>
            <p:cNvPr id="43" name="Picture 42"/>
            <p:cNvPicPr>
              <a:picLocks noChangeAspect="1"/>
            </p:cNvPicPr>
            <p:nvPr/>
          </p:nvPicPr>
          <p:blipFill>
            <a:blip r:embed="rId4"/>
            <a:stretch>
              <a:fillRect/>
            </a:stretch>
          </p:blipFill>
          <p:spPr>
            <a:xfrm>
              <a:off x="5323522" y="4335462"/>
              <a:ext cx="1828800" cy="1045654"/>
            </a:xfrm>
            <a:prstGeom prst="rect">
              <a:avLst/>
            </a:prstGeom>
          </p:spPr>
        </p:pic>
      </p:grpSp>
      <p:sp>
        <p:nvSpPr>
          <p:cNvPr id="4" name="TextBox 3"/>
          <p:cNvSpPr txBox="1"/>
          <p:nvPr/>
        </p:nvSpPr>
        <p:spPr>
          <a:xfrm>
            <a:off x="3856099" y="5819466"/>
            <a:ext cx="4482124" cy="615522"/>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2353" b="1" dirty="0">
                <a:solidFill>
                  <a:srgbClr val="FFFFFF"/>
                </a:solidFill>
                <a:latin typeface="Segoe UI Light"/>
              </a:rPr>
              <a:t>Write once, deploy anywhere</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491" y="3489593"/>
            <a:ext cx="2925339" cy="747023"/>
          </a:xfrm>
          <a:prstGeom prst="rect">
            <a:avLst/>
          </a:prstGeom>
        </p:spPr>
      </p:pic>
      <p:grpSp>
        <p:nvGrpSpPr>
          <p:cNvPr id="9" name="Group 8"/>
          <p:cNvGrpSpPr/>
          <p:nvPr/>
        </p:nvGrpSpPr>
        <p:grpSpPr>
          <a:xfrm>
            <a:off x="9192444" y="1262640"/>
            <a:ext cx="2465168" cy="5079741"/>
            <a:chOff x="9376771" y="1287462"/>
            <a:chExt cx="2514600" cy="5181600"/>
          </a:xfrm>
        </p:grpSpPr>
        <p:sp>
          <p:nvSpPr>
            <p:cNvPr id="81" name="Rounded Rectangle 1"/>
            <p:cNvSpPr/>
            <p:nvPr/>
          </p:nvSpPr>
          <p:spPr bwMode="auto">
            <a:xfrm>
              <a:off x="9376771" y="1287462"/>
              <a:ext cx="2514600" cy="5181600"/>
            </a:xfrm>
            <a:prstGeom prst="roundRect">
              <a:avLst>
                <a:gd name="adj" fmla="val 0"/>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defTabSz="914367">
                <a:lnSpc>
                  <a:spcPct val="90000"/>
                </a:lnSpc>
                <a:spcAft>
                  <a:spcPts val="588"/>
                </a:spcAft>
              </a:pPr>
              <a:r>
                <a:rPr lang="en-US" sz="1765" dirty="0">
                  <a:solidFill>
                    <a:srgbClr val="002050"/>
                  </a:solidFill>
                  <a:latin typeface="Segoe UI"/>
                </a:rPr>
                <a:t>Container Management</a:t>
              </a:r>
            </a:p>
          </p:txBody>
        </p:sp>
        <p:grpSp>
          <p:nvGrpSpPr>
            <p:cNvPr id="61" name="Group 29"/>
            <p:cNvGrpSpPr/>
            <p:nvPr/>
          </p:nvGrpSpPr>
          <p:grpSpPr>
            <a:xfrm>
              <a:off x="9723437" y="1428976"/>
              <a:ext cx="1828800" cy="1371600"/>
              <a:chOff x="4095970" y="-661887"/>
              <a:chExt cx="1828800" cy="1371600"/>
            </a:xfrm>
          </p:grpSpPr>
          <p:sp>
            <p:nvSpPr>
              <p:cNvPr id="68" name="Rectangle 67"/>
              <p:cNvSpPr/>
              <p:nvPr/>
            </p:nvSpPr>
            <p:spPr>
              <a:xfrm>
                <a:off x="4095970" y="-661887"/>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a:solidFill>
                      <a:srgbClr val="FFFFFF"/>
                    </a:solidFill>
                    <a:latin typeface="Segoe UI"/>
                  </a:rPr>
                  <a:t>PowerShell</a:t>
                </a:r>
              </a:p>
            </p:txBody>
          </p:sp>
          <p:pic>
            <p:nvPicPr>
              <p:cNvPr id="69" name="Picture 6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68334" y="-244583"/>
                <a:ext cx="884073" cy="884073"/>
              </a:xfrm>
              <a:prstGeom prst="rect">
                <a:avLst/>
              </a:prstGeom>
            </p:spPr>
          </p:pic>
        </p:grpSp>
        <p:grpSp>
          <p:nvGrpSpPr>
            <p:cNvPr id="62" name="Group 30"/>
            <p:cNvGrpSpPr/>
            <p:nvPr/>
          </p:nvGrpSpPr>
          <p:grpSpPr>
            <a:xfrm>
              <a:off x="9719671" y="4372041"/>
              <a:ext cx="1828800" cy="1388456"/>
              <a:chOff x="8354162" y="845633"/>
              <a:chExt cx="1828800" cy="1388456"/>
            </a:xfrm>
          </p:grpSpPr>
          <p:sp>
            <p:nvSpPr>
              <p:cNvPr id="66" name="Rectangle 65"/>
              <p:cNvSpPr/>
              <p:nvPr/>
            </p:nvSpPr>
            <p:spPr>
              <a:xfrm>
                <a:off x="8354162" y="845633"/>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a:solidFill>
                      <a:srgbClr val="FFFFFF"/>
                    </a:solidFill>
                    <a:latin typeface="Segoe UI"/>
                  </a:rPr>
                  <a:t>Others</a:t>
                </a:r>
              </a:p>
            </p:txBody>
          </p:sp>
          <p:pic>
            <p:nvPicPr>
              <p:cNvPr id="67" name="Picture 2" descr="C:\Users\mitchellg\Desktop\Automated_2.png"/>
              <p:cNvPicPr>
                <a:picLocks noChangeAspect="1" noChangeArrowheads="1"/>
              </p:cNvPicPr>
              <p:nvPr/>
            </p:nvPicPr>
            <p:blipFill>
              <a:blip r:embed="rId7" cstate="print">
                <a:lum bright="100000"/>
              </a:blip>
              <a:srcRect/>
              <a:stretch>
                <a:fillRect/>
              </a:stretch>
            </p:blipFill>
            <p:spPr bwMode="auto">
              <a:xfrm>
                <a:off x="8662935" y="1022834"/>
                <a:ext cx="1211255" cy="1211255"/>
              </a:xfrm>
              <a:prstGeom prst="rect">
                <a:avLst/>
              </a:prstGeom>
              <a:noFill/>
            </p:spPr>
          </p:pic>
        </p:grpSp>
        <p:grpSp>
          <p:nvGrpSpPr>
            <p:cNvPr id="63" name="Group 31"/>
            <p:cNvGrpSpPr/>
            <p:nvPr/>
          </p:nvGrpSpPr>
          <p:grpSpPr>
            <a:xfrm>
              <a:off x="9655873" y="2887662"/>
              <a:ext cx="1956396" cy="1371600"/>
              <a:chOff x="6173862" y="2274002"/>
              <a:chExt cx="1956396" cy="1371600"/>
            </a:xfrm>
          </p:grpSpPr>
          <p:sp>
            <p:nvSpPr>
              <p:cNvPr id="64" name="Rectangle 63"/>
              <p:cNvSpPr/>
              <p:nvPr/>
            </p:nvSpPr>
            <p:spPr>
              <a:xfrm>
                <a:off x="6237660" y="2274002"/>
                <a:ext cx="1828800" cy="1371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defTabSz="914367"/>
                <a:r>
                  <a:rPr lang="en-US" sz="1765" dirty="0">
                    <a:solidFill>
                      <a:srgbClr val="FFFFFF"/>
                    </a:solidFill>
                    <a:latin typeface="Segoe UI"/>
                  </a:rPr>
                  <a:t>Docker</a:t>
                </a:r>
              </a:p>
            </p:txBody>
          </p:sp>
          <p:pic>
            <p:nvPicPr>
              <p:cNvPr id="65" name="Picture 6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3862" y="2719557"/>
                <a:ext cx="1956396" cy="672474"/>
              </a:xfrm>
              <a:prstGeom prst="rect">
                <a:avLst/>
              </a:prstGeom>
            </p:spPr>
          </p:pic>
        </p:grpSp>
      </p:grpSp>
      <p:grpSp>
        <p:nvGrpSpPr>
          <p:cNvPr id="17" name="Group 16"/>
          <p:cNvGrpSpPr/>
          <p:nvPr/>
        </p:nvGrpSpPr>
        <p:grpSpPr>
          <a:xfrm>
            <a:off x="502040" y="1262640"/>
            <a:ext cx="2465168" cy="5079741"/>
            <a:chOff x="512106" y="1287462"/>
            <a:chExt cx="2514600" cy="5181600"/>
          </a:xfrm>
        </p:grpSpPr>
        <p:sp>
          <p:nvSpPr>
            <p:cNvPr id="29" name="Rounded Rectangle 10"/>
            <p:cNvSpPr/>
            <p:nvPr/>
          </p:nvSpPr>
          <p:spPr bwMode="auto">
            <a:xfrm>
              <a:off x="512106" y="1287462"/>
              <a:ext cx="2514600" cy="518160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89642" numCol="1" spcCol="0" rtlCol="0" fromWordArt="0" anchor="b" anchorCtr="0" forceAA="0" compatLnSpc="1">
              <a:prstTxWarp prst="textNoShape">
                <a:avLst/>
              </a:prstTxWarp>
              <a:noAutofit/>
            </a:bodyPr>
            <a:lstStyle/>
            <a:p>
              <a:pPr algn="ctr" defTabSz="914367">
                <a:lnSpc>
                  <a:spcPct val="90000"/>
                </a:lnSpc>
                <a:spcAft>
                  <a:spcPts val="588"/>
                </a:spcAft>
              </a:pPr>
              <a:r>
                <a:rPr lang="en-US" sz="1765" dirty="0">
                  <a:solidFill>
                    <a:srgbClr val="002050"/>
                  </a:solidFill>
                  <a:latin typeface="Segoe UI"/>
                </a:rPr>
                <a:t>Windows Container Images</a:t>
              </a:r>
            </a:p>
          </p:txBody>
        </p:sp>
        <p:grpSp>
          <p:nvGrpSpPr>
            <p:cNvPr id="13" name="Group 12"/>
            <p:cNvGrpSpPr/>
            <p:nvPr/>
          </p:nvGrpSpPr>
          <p:grpSpPr>
            <a:xfrm>
              <a:off x="855006" y="1713409"/>
              <a:ext cx="1840521" cy="3888159"/>
              <a:chOff x="855006" y="1713409"/>
              <a:chExt cx="1840521" cy="3888159"/>
            </a:xfrm>
          </p:grpSpPr>
          <p:grpSp>
            <p:nvGrpSpPr>
              <p:cNvPr id="73" name="Group 72"/>
              <p:cNvGrpSpPr/>
              <p:nvPr/>
            </p:nvGrpSpPr>
            <p:grpSpPr>
              <a:xfrm>
                <a:off x="866727" y="4549242"/>
                <a:ext cx="1828800" cy="1052326"/>
                <a:chOff x="7926521" y="5797736"/>
                <a:chExt cx="1828800" cy="1052326"/>
              </a:xfrm>
            </p:grpSpPr>
            <p:pic>
              <p:nvPicPr>
                <p:cNvPr id="74" name="Picture 73"/>
                <p:cNvPicPr>
                  <a:picLocks noChangeAspect="1"/>
                </p:cNvPicPr>
                <p:nvPr/>
              </p:nvPicPr>
              <p:blipFill>
                <a:blip r:embed="rId9"/>
                <a:stretch>
                  <a:fillRect/>
                </a:stretch>
              </p:blipFill>
              <p:spPr>
                <a:xfrm>
                  <a:off x="7926521" y="5797736"/>
                  <a:ext cx="1828800" cy="1052326"/>
                </a:xfrm>
                <a:prstGeom prst="rect">
                  <a:avLst/>
                </a:prstGeom>
              </p:spPr>
            </p:pic>
            <p:pic>
              <p:nvPicPr>
                <p:cNvPr id="82" name="Picture 8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00654" y="6126189"/>
                  <a:ext cx="1680535" cy="395420"/>
                </a:xfrm>
                <a:prstGeom prst="rect">
                  <a:avLst/>
                </a:prstGeom>
              </p:spPr>
            </p:pic>
          </p:grpSp>
          <p:grpSp>
            <p:nvGrpSpPr>
              <p:cNvPr id="83" name="Group 82"/>
              <p:cNvGrpSpPr/>
              <p:nvPr/>
            </p:nvGrpSpPr>
            <p:grpSpPr>
              <a:xfrm>
                <a:off x="866727" y="3131325"/>
                <a:ext cx="1828800" cy="1052326"/>
                <a:chOff x="7909068" y="4710379"/>
                <a:chExt cx="1828800" cy="1052326"/>
              </a:xfrm>
            </p:grpSpPr>
            <p:pic>
              <p:nvPicPr>
                <p:cNvPr id="84" name="Picture 83"/>
                <p:cNvPicPr>
                  <a:picLocks noChangeAspect="1"/>
                </p:cNvPicPr>
                <p:nvPr/>
              </p:nvPicPr>
              <p:blipFill>
                <a:blip r:embed="rId9"/>
                <a:stretch>
                  <a:fillRect/>
                </a:stretch>
              </p:blipFill>
              <p:spPr>
                <a:xfrm>
                  <a:off x="7909068" y="4710379"/>
                  <a:ext cx="1828800" cy="1052326"/>
                </a:xfrm>
                <a:prstGeom prst="rect">
                  <a:avLst/>
                </a:prstGeom>
              </p:spPr>
            </p:pic>
            <p:sp>
              <p:nvSpPr>
                <p:cNvPr id="85" name="Rectangle 84"/>
                <p:cNvSpPr/>
                <p:nvPr/>
              </p:nvSpPr>
              <p:spPr>
                <a:xfrm>
                  <a:off x="8005788" y="4913377"/>
                  <a:ext cx="1635360" cy="646331"/>
                </a:xfrm>
                <a:prstGeom prst="rect">
                  <a:avLst/>
                </a:prstGeom>
              </p:spPr>
              <p:txBody>
                <a:bodyPr wrap="square">
                  <a:spAutoFit/>
                </a:bodyPr>
                <a:lstStyle/>
                <a:p>
                  <a:pPr algn="ctr" defTabSz="914367">
                    <a:lnSpc>
                      <a:spcPct val="90000"/>
                    </a:lnSpc>
                  </a:pPr>
                  <a:r>
                    <a:rPr lang="en-US" sz="1961" b="1" dirty="0">
                      <a:gradFill>
                        <a:gsLst>
                          <a:gs pos="2917">
                            <a:srgbClr val="505050"/>
                          </a:gs>
                          <a:gs pos="30000">
                            <a:srgbClr val="505050"/>
                          </a:gs>
                        </a:gsLst>
                        <a:lin ang="5400000" scaled="0"/>
                      </a:gradFill>
                      <a:latin typeface="Segoe UI Light"/>
                    </a:rPr>
                    <a:t>Application</a:t>
                  </a:r>
                </a:p>
                <a:p>
                  <a:pPr algn="ctr" defTabSz="914367">
                    <a:lnSpc>
                      <a:spcPct val="90000"/>
                    </a:lnSpc>
                  </a:pPr>
                  <a:r>
                    <a:rPr lang="en-US" sz="1961" b="1" dirty="0">
                      <a:gradFill>
                        <a:gsLst>
                          <a:gs pos="2917">
                            <a:srgbClr val="505050"/>
                          </a:gs>
                          <a:gs pos="30000">
                            <a:srgbClr val="505050"/>
                          </a:gs>
                        </a:gsLst>
                        <a:lin ang="5400000" scaled="0"/>
                      </a:gradFill>
                      <a:latin typeface="Segoe UI Light"/>
                    </a:rPr>
                    <a:t>Framework</a:t>
                  </a:r>
                </a:p>
              </p:txBody>
            </p:sp>
          </p:grpSp>
          <p:grpSp>
            <p:nvGrpSpPr>
              <p:cNvPr id="12" name="Group 11"/>
              <p:cNvGrpSpPr/>
              <p:nvPr/>
            </p:nvGrpSpPr>
            <p:grpSpPr>
              <a:xfrm>
                <a:off x="855006" y="1713409"/>
                <a:ext cx="1828800" cy="1052326"/>
                <a:chOff x="-1427125" y="1981800"/>
                <a:chExt cx="1828800" cy="1052326"/>
              </a:xfrm>
            </p:grpSpPr>
            <p:pic>
              <p:nvPicPr>
                <p:cNvPr id="87" name="Picture 86"/>
                <p:cNvPicPr>
                  <a:picLocks noChangeAspect="1"/>
                </p:cNvPicPr>
                <p:nvPr/>
              </p:nvPicPr>
              <p:blipFill>
                <a:blip r:embed="rId9"/>
                <a:stretch>
                  <a:fillRect/>
                </a:stretch>
              </p:blipFill>
              <p:spPr>
                <a:xfrm>
                  <a:off x="-1427125" y="1981800"/>
                  <a:ext cx="1828800" cy="1052326"/>
                </a:xfrm>
                <a:prstGeom prst="rect">
                  <a:avLst/>
                </a:prstGeom>
              </p:spPr>
            </p:pic>
            <p:pic>
              <p:nvPicPr>
                <p:cNvPr id="91" name="Picture 90"/>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799289" y="2206773"/>
                  <a:ext cx="566533" cy="605357"/>
                </a:xfrm>
                <a:prstGeom prst="rect">
                  <a:avLst/>
                </a:prstGeom>
              </p:spPr>
            </p:pic>
          </p:grpSp>
        </p:grpSp>
      </p:grpSp>
    </p:spTree>
    <p:extLst>
      <p:ext uri="{BB962C8B-B14F-4D97-AF65-F5344CB8AC3E}">
        <p14:creationId xmlns:p14="http://schemas.microsoft.com/office/powerpoint/2010/main" val="310558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22" presetClass="entr" presetSubtype="8" fill="hold" nodeType="afterEffect">
                                  <p:stCondLst>
                                    <p:cond delay="50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1250"/>
                                        <p:tgtEl>
                                          <p:spTgt spid="10"/>
                                        </p:tgtEl>
                                      </p:cBhvr>
                                    </p:animEffect>
                                  </p:childTnLst>
                                </p:cTn>
                              </p:par>
                              <p:par>
                                <p:cTn id="15" presetID="22" presetClass="entr" presetSubtype="8" fill="hold" nodeType="withEffect">
                                  <p:stCondLst>
                                    <p:cond delay="50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125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500"/>
                            </p:stCondLst>
                            <p:childTnLst>
                              <p:par>
                                <p:cTn id="24" presetID="22" presetClass="entr" presetSubtype="8" fill="hold" grpId="0" nodeType="afterEffect">
                                  <p:stCondLst>
                                    <p:cond delay="50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the GUI . . . But . . . . </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pic>
        <p:nvPicPr>
          <p:cNvPr id="5" name="Picture 4"/>
          <p:cNvPicPr>
            <a:picLocks noChangeAspect="1"/>
          </p:cNvPicPr>
          <p:nvPr/>
        </p:nvPicPr>
        <p:blipFill>
          <a:blip r:embed="rId3"/>
          <a:stretch>
            <a:fillRect/>
          </a:stretch>
        </p:blipFill>
        <p:spPr>
          <a:xfrm>
            <a:off x="5703518" y="2610853"/>
            <a:ext cx="6362089" cy="4144534"/>
          </a:xfrm>
          <a:prstGeom prst="rect">
            <a:avLst/>
          </a:prstGeom>
        </p:spPr>
      </p:pic>
      <p:sp>
        <p:nvSpPr>
          <p:cNvPr id="6" name="Text Placeholder 3"/>
          <p:cNvSpPr txBox="1">
            <a:spLocks/>
          </p:cNvSpPr>
          <p:nvPr/>
        </p:nvSpPr>
        <p:spPr>
          <a:xfrm>
            <a:off x="266921" y="3067195"/>
            <a:ext cx="5279113" cy="3533531"/>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Use Beta build </a:t>
            </a:r>
          </a:p>
          <a:p>
            <a:pPr lvl="1"/>
            <a:r>
              <a:rPr lang="en-US" dirty="0"/>
              <a:t>version 1.13.0-rc4</a:t>
            </a:r>
          </a:p>
          <a:p>
            <a:pPr lvl="1"/>
            <a:r>
              <a:rPr lang="en-US" dirty="0"/>
              <a:t>Same version as instructions at </a:t>
            </a:r>
            <a:r>
              <a:rPr lang="en-US" dirty="0">
                <a:hlinkClick r:id="rId4"/>
              </a:rPr>
              <a:t>http://aka.ms/containers</a:t>
            </a:r>
            <a:r>
              <a:rPr lang="en-US" dirty="0"/>
              <a:t>. </a:t>
            </a:r>
          </a:p>
          <a:p>
            <a:pPr lvl="1"/>
            <a:r>
              <a:rPr lang="en-US" dirty="0"/>
              <a:t>Switch between Windows and Linux</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spTree>
    <p:extLst>
      <p:ext uri="{BB962C8B-B14F-4D97-AF65-F5344CB8AC3E}">
        <p14:creationId xmlns:p14="http://schemas.microsoft.com/office/powerpoint/2010/main" val="16887999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(not Home)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p:txBody>
          <a:bodyPr/>
          <a:lstStyle/>
          <a:p>
            <a:r>
              <a:rPr lang="en-US" dirty="0"/>
              <a:t>Just the basics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4620" y="184160"/>
            <a:ext cx="8142857" cy="4504762"/>
          </a:xfrm>
          <a:prstGeom prst="rect">
            <a:avLst/>
          </a:prstGeom>
        </p:spPr>
      </p:pic>
      <p:pic>
        <p:nvPicPr>
          <p:cNvPr id="5" name="Picture 4"/>
          <p:cNvPicPr>
            <a:picLocks noChangeAspect="1"/>
          </p:cNvPicPr>
          <p:nvPr/>
        </p:nvPicPr>
        <p:blipFill>
          <a:blip r:embed="rId3"/>
          <a:stretch>
            <a:fillRect/>
          </a:stretch>
        </p:blipFill>
        <p:spPr>
          <a:xfrm>
            <a:off x="5005012" y="0"/>
            <a:ext cx="6954697" cy="6858000"/>
          </a:xfrm>
          <a:prstGeom prst="rect">
            <a:avLst/>
          </a:prstGeom>
        </p:spPr>
      </p:pic>
      <p:cxnSp>
        <p:nvCxnSpPr>
          <p:cNvPr id="7" name="Straight Arrow Connector 6"/>
          <p:cNvCxnSpPr/>
          <p:nvPr/>
        </p:nvCxnSpPr>
        <p:spPr>
          <a:xfrm flipH="1" flipV="1">
            <a:off x="2888166" y="4159405"/>
            <a:ext cx="903249" cy="13381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flipH="1" flipV="1">
            <a:off x="7359805" y="6233532"/>
            <a:ext cx="2817542" cy="16355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flipH="1" flipV="1">
            <a:off x="11288752" y="3490332"/>
            <a:ext cx="7433" cy="669073"/>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843217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46538"/>
            <a:ext cx="12192000" cy="6564923"/>
          </a:xfrm>
          <a:prstGeom prst="rect">
            <a:avLst/>
          </a:prstGeom>
        </p:spPr>
      </p:pic>
    </p:spTree>
    <p:extLst>
      <p:ext uri="{BB962C8B-B14F-4D97-AF65-F5344CB8AC3E}">
        <p14:creationId xmlns:p14="http://schemas.microsoft.com/office/powerpoint/2010/main" val="140078298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Images</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Listing our local (on host) images</a:t>
            </a:r>
          </a:p>
          <a:p>
            <a:pPr lvl="1"/>
            <a:r>
              <a:rPr lang="en-US" dirty="0" err="1"/>
              <a:t>docker</a:t>
            </a:r>
            <a:r>
              <a:rPr lang="en-US" dirty="0"/>
              <a:t> images</a:t>
            </a:r>
          </a:p>
          <a:p>
            <a:pPr lvl="1"/>
            <a:r>
              <a:rPr lang="en-US" dirty="0"/>
              <a:t> </a:t>
            </a:r>
          </a:p>
          <a:p>
            <a:r>
              <a:rPr lang="en-US" dirty="0"/>
              <a:t>hub.docker.com</a:t>
            </a:r>
          </a:p>
          <a:p>
            <a:pPr lvl="1"/>
            <a:r>
              <a:rPr lang="en-US" dirty="0"/>
              <a:t>VERSION! VERSION! VERSION!</a:t>
            </a:r>
          </a:p>
          <a:p>
            <a:pPr lvl="1"/>
            <a:r>
              <a:rPr lang="en-US" dirty="0"/>
              <a:t> </a:t>
            </a:r>
          </a:p>
          <a:p>
            <a:r>
              <a:rPr lang="en-US" dirty="0"/>
              <a:t>Pulling images</a:t>
            </a:r>
          </a:p>
          <a:p>
            <a:pPr lvl="1"/>
            <a:r>
              <a:rPr lang="en-US" dirty="0" err="1"/>
              <a:t>docker</a:t>
            </a:r>
            <a:r>
              <a:rPr lang="en-US" dirty="0"/>
              <a:t> pull &lt;image&gt;</a:t>
            </a:r>
          </a:p>
          <a:p>
            <a:pPr lvl="1"/>
            <a:r>
              <a:rPr lang="en-US" dirty="0"/>
              <a:t> </a:t>
            </a:r>
          </a:p>
          <a:p>
            <a:r>
              <a:rPr lang="en-US" dirty="0"/>
              <a:t>Removing images</a:t>
            </a:r>
          </a:p>
          <a:p>
            <a:pPr lvl="1"/>
            <a:r>
              <a:rPr lang="en-US" dirty="0" err="1"/>
              <a:t>docker</a:t>
            </a:r>
            <a:r>
              <a:rPr lang="en-US" dirty="0"/>
              <a:t> </a:t>
            </a:r>
            <a:r>
              <a:rPr lang="en-US" dirty="0" err="1"/>
              <a:t>rm</a:t>
            </a:r>
            <a:r>
              <a:rPr lang="en-US" dirty="0"/>
              <a:t> &lt;</a:t>
            </a:r>
            <a:r>
              <a:rPr lang="en-US" dirty="0" err="1"/>
              <a:t>imageId</a:t>
            </a:r>
            <a:r>
              <a:rPr lang="en-US" dirty="0"/>
              <a:t>&gt;</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
        <p:nvSpPr>
          <p:cNvPr id="10" name="Text Placeholder 2"/>
          <p:cNvSpPr txBox="1">
            <a:spLocks/>
          </p:cNvSpPr>
          <p:nvPr/>
        </p:nvSpPr>
        <p:spPr>
          <a:xfrm>
            <a:off x="5954888" y="3818674"/>
            <a:ext cx="6458924" cy="23870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Show history</a:t>
            </a:r>
          </a:p>
          <a:p>
            <a:pPr lvl="1"/>
            <a:r>
              <a:rPr lang="en-US" dirty="0" err="1"/>
              <a:t>docker</a:t>
            </a:r>
            <a:r>
              <a:rPr lang="en-US" dirty="0"/>
              <a:t> history &lt;</a:t>
            </a:r>
            <a:r>
              <a:rPr lang="en-US" dirty="0" err="1"/>
              <a:t>imageId</a:t>
            </a:r>
            <a:r>
              <a:rPr lang="en-US" dirty="0"/>
              <a:t>&gt;</a:t>
            </a:r>
          </a:p>
          <a:p>
            <a:pPr lvl="1"/>
            <a:endParaRPr lang="en-US" dirty="0"/>
          </a:p>
          <a:p>
            <a:r>
              <a:rPr lang="en-US" dirty="0"/>
              <a:t>Tag images</a:t>
            </a:r>
          </a:p>
          <a:p>
            <a:pPr lvl="1"/>
            <a:r>
              <a:rPr lang="en-US" dirty="0" err="1"/>
              <a:t>docker</a:t>
            </a:r>
            <a:r>
              <a:rPr lang="en-US" dirty="0"/>
              <a:t> tag &lt;image&gt; &lt;username&gt;/&lt;image&gt;:&lt;version&gt;</a:t>
            </a:r>
          </a:p>
        </p:txBody>
      </p:sp>
    </p:spTree>
    <p:extLst>
      <p:ext uri="{BB962C8B-B14F-4D97-AF65-F5344CB8AC3E}">
        <p14:creationId xmlns:p14="http://schemas.microsoft.com/office/powerpoint/2010/main" val="2759098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fade">
                                      <p:cBhvr>
                                        <p:cTn id="34" dur="500"/>
                                        <p:tgtEl>
                                          <p:spTgt spid="3">
                                            <p:txEl>
                                              <p:pRg st="10" end="1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0" end="0"/>
                                            </p:txEl>
                                          </p:spTgt>
                                        </p:tgtEl>
                                        <p:attrNameLst>
                                          <p:attrName>style.visibility</p:attrName>
                                        </p:attrNameLst>
                                      </p:cBhvr>
                                      <p:to>
                                        <p:strVal val="visible"/>
                                      </p:to>
                                    </p:set>
                                    <p:animEffect transition="in" filter="fade">
                                      <p:cBhvr>
                                        <p:cTn id="39" dur="500"/>
                                        <p:tgtEl>
                                          <p:spTgt spid="10">
                                            <p:txEl>
                                              <p:pRg st="0" end="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1" end="1"/>
                                            </p:txEl>
                                          </p:spTgt>
                                        </p:tgtEl>
                                        <p:attrNameLst>
                                          <p:attrName>style.visibility</p:attrName>
                                        </p:attrNameLst>
                                      </p:cBhvr>
                                      <p:to>
                                        <p:strVal val="visible"/>
                                      </p:to>
                                    </p:set>
                                    <p:animEffect transition="in" filter="fade">
                                      <p:cBhvr>
                                        <p:cTn id="42" dur="500"/>
                                        <p:tgtEl>
                                          <p:spTgt spid="10">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xEl>
                                              <p:pRg st="3" end="3"/>
                                            </p:txEl>
                                          </p:spTgt>
                                        </p:tgtEl>
                                        <p:attrNameLst>
                                          <p:attrName>style.visibility</p:attrName>
                                        </p:attrNameLst>
                                      </p:cBhvr>
                                      <p:to>
                                        <p:strVal val="visible"/>
                                      </p:to>
                                    </p:set>
                                    <p:animEffect transition="in" filter="fade">
                                      <p:cBhvr>
                                        <p:cTn id="47" dur="500"/>
                                        <p:tgtEl>
                                          <p:spTgt spid="10">
                                            <p:txEl>
                                              <p:pRg st="3" end="3"/>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0">
                                            <p:txEl>
                                              <p:pRg st="4" end="4"/>
                                            </p:txEl>
                                          </p:spTgt>
                                        </p:tgtEl>
                                        <p:attrNameLst>
                                          <p:attrName>style.visibility</p:attrName>
                                        </p:attrNameLst>
                                      </p:cBhvr>
                                      <p:to>
                                        <p:strVal val="visible"/>
                                      </p:to>
                                    </p:set>
                                    <p:animEffect transition="in" filter="fade">
                                      <p:cBhvr>
                                        <p:cTn id="50"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p:txBody>
          <a:bodyPr/>
          <a:lstStyle/>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29877435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22126" b="61579"/>
          <a:stretch/>
        </p:blipFill>
        <p:spPr>
          <a:xfrm>
            <a:off x="183093" y="96253"/>
            <a:ext cx="8347298" cy="2634916"/>
          </a:xfrm>
          <a:prstGeom prst="rect">
            <a:avLst/>
          </a:prstGeom>
        </p:spPr>
      </p:pic>
      <p:pic>
        <p:nvPicPr>
          <p:cNvPr id="3" name="Picture 2"/>
          <p:cNvPicPr>
            <a:picLocks noChangeAspect="1"/>
          </p:cNvPicPr>
          <p:nvPr/>
        </p:nvPicPr>
        <p:blipFill>
          <a:blip r:embed="rId4"/>
          <a:stretch>
            <a:fillRect/>
          </a:stretch>
        </p:blipFill>
        <p:spPr>
          <a:xfrm>
            <a:off x="867428" y="733762"/>
            <a:ext cx="10457143" cy="5390476"/>
          </a:xfrm>
          <a:prstGeom prst="rect">
            <a:avLst/>
          </a:prstGeom>
        </p:spPr>
      </p:pic>
      <p:pic>
        <p:nvPicPr>
          <p:cNvPr id="4" name="Picture 3"/>
          <p:cNvPicPr>
            <a:picLocks noChangeAspect="1"/>
          </p:cNvPicPr>
          <p:nvPr/>
        </p:nvPicPr>
        <p:blipFill>
          <a:blip r:embed="rId5"/>
          <a:stretch>
            <a:fillRect/>
          </a:stretch>
        </p:blipFill>
        <p:spPr>
          <a:xfrm>
            <a:off x="1473089" y="0"/>
            <a:ext cx="10718911" cy="6858000"/>
          </a:xfrm>
          <a:prstGeom prst="rect">
            <a:avLst/>
          </a:prstGeom>
        </p:spPr>
      </p:pic>
    </p:spTree>
    <p:extLst>
      <p:ext uri="{BB962C8B-B14F-4D97-AF65-F5344CB8AC3E}">
        <p14:creationId xmlns:p14="http://schemas.microsoft.com/office/powerpoint/2010/main" val="1663101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24" name="Rectangle 23"/>
          <p:cNvSpPr/>
          <p:nvPr/>
        </p:nvSpPr>
        <p:spPr bwMode="auto">
          <a:xfrm>
            <a:off x="120317" y="1158273"/>
            <a:ext cx="10875897" cy="149846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windowsservercore</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/all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featurename:iis-webserver</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NoRestart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echo "Hello World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&gt; c:\inetpub\wwwroot\index.html</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 [ "</a:t>
            </a: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1" u="none" strike="noStrike" kern="1200" cap="none" spc="0" normalizeH="0" baseline="0" noProof="0" dirty="0">
                <a:ln>
                  <a:noFill/>
                </a:ln>
                <a:solidFill>
                  <a:srgbClr val="FFFFFF"/>
                </a:solidFill>
                <a:effectLst/>
                <a:uLnTx/>
                <a:uFillTx/>
                <a:latin typeface="Segoe UI"/>
                <a:ea typeface="+mn-ea"/>
                <a:cs typeface="+mn-cs"/>
              </a:rPr>
              <a:t>Source: https://github.com/Microsoft/Virtualization-Documentation/tree/live/windows-container-samples/iis</a:t>
            </a:r>
          </a:p>
        </p:txBody>
      </p:sp>
      <p:sp>
        <p:nvSpPr>
          <p:cNvPr id="3" name="TextBox 2"/>
          <p:cNvSpPr txBox="1"/>
          <p:nvPr/>
        </p:nvSpPr>
        <p:spPr>
          <a:xfrm>
            <a:off x="0" y="6436358"/>
            <a:ext cx="9059779"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More info at </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https://docs.microsoft.com/en-us/virtualization/windowscontainers/manage-docker/optimize-windows-dockerfile</a:t>
            </a:r>
            <a:r>
              <a:rPr kumimoji="0" lang="en-US" sz="1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
        <p:nvSpPr>
          <p:cNvPr id="32" name="Rectangle 31"/>
          <p:cNvSpPr/>
          <p:nvPr/>
        </p:nvSpPr>
        <p:spPr bwMode="auto">
          <a:xfrm>
            <a:off x="120317" y="2949896"/>
            <a:ext cx="11914383" cy="1415153"/>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PS C:\&gt;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history iis-sample1</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IMAGE               CREATED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CREATED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BY                                      SIZE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650e08a9c2d4        25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CMD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266 MB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379bd603bf53        27 seconds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echo "Hello World -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   1.74 GB</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249081ecf5ee        About a minute ago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cmd</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/S /C </a:t>
            </a:r>
            <a:r>
              <a:rPr kumimoji="0" lang="en-US" sz="16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dism</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/online /enable-feature /al...   7.68 GB</a:t>
            </a:r>
          </a:p>
        </p:txBody>
      </p:sp>
      <p:grpSp>
        <p:nvGrpSpPr>
          <p:cNvPr id="22" name="Group 21"/>
          <p:cNvGrpSpPr/>
          <p:nvPr/>
        </p:nvGrpSpPr>
        <p:grpSpPr>
          <a:xfrm>
            <a:off x="9440752" y="1361475"/>
            <a:ext cx="2769558" cy="5395210"/>
            <a:chOff x="9440752" y="1361475"/>
            <a:chExt cx="2769558" cy="5395210"/>
          </a:xfrm>
        </p:grpSpPr>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0" name="Rectangle 19"/>
            <p:cNvSpPr/>
            <p:nvPr/>
          </p:nvSpPr>
          <p:spPr bwMode="auto">
            <a:xfrm>
              <a:off x="9440752" y="1361475"/>
              <a:ext cx="2732049" cy="5395210"/>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p:cNvGrpSpPr/>
            <p:nvPr/>
          </p:nvGrpSpPr>
          <p:grpSpPr>
            <a:xfrm>
              <a:off x="9643877" y="2817931"/>
              <a:ext cx="2566433" cy="3889991"/>
              <a:chOff x="9637981" y="1567671"/>
              <a:chExt cx="2786449" cy="4149261"/>
            </a:xfrm>
          </p:grpSpPr>
          <p:pic>
            <p:nvPicPr>
              <p:cNvPr id="4" name="Picture 3"/>
              <p:cNvPicPr>
                <a:picLocks noChangeAspect="1"/>
              </p:cNvPicPr>
              <p:nvPr/>
            </p:nvPicPr>
            <p:blipFill>
              <a:blip r:embed="rId4"/>
              <a:stretch>
                <a:fillRect/>
              </a:stretch>
            </p:blipFill>
            <p:spPr>
              <a:xfrm>
                <a:off x="9653481" y="4387590"/>
                <a:ext cx="2600735" cy="132934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Container OS</a:t>
                </a:r>
              </a:p>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Image</a:t>
                </a:r>
              </a:p>
            </p:txBody>
          </p:sp>
          <p:grpSp>
            <p:nvGrpSpPr>
              <p:cNvPr id="17" name="Group 16"/>
              <p:cNvGrpSpPr/>
              <p:nvPr/>
            </p:nvGrpSpPr>
            <p:grpSpPr>
              <a:xfrm>
                <a:off x="9637981" y="2994169"/>
                <a:ext cx="2596491" cy="1335430"/>
                <a:chOff x="9448991" y="2935729"/>
                <a:chExt cx="2545810" cy="1309365"/>
              </a:xfrm>
            </p:grpSpPr>
            <p:pic>
              <p:nvPicPr>
                <p:cNvPr id="7" name="Picture 6"/>
                <p:cNvPicPr>
                  <a:picLocks noChangeAspect="1"/>
                </p:cNvPicPr>
                <p:nvPr/>
              </p:nvPicPr>
              <p:blipFill>
                <a:blip r:embed="rId6"/>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9" name="Picture 8"/>
                <p:cNvPicPr>
                  <a:picLocks noChangeAspect="1"/>
                </p:cNvPicPr>
                <p:nvPr/>
              </p:nvPicPr>
              <p:blipFill>
                <a:blip r:embed="rId4"/>
                <a:stretch>
                  <a:fillRect/>
                </a:stretch>
              </p:blipFill>
              <p:spPr>
                <a:xfrm>
                  <a:off x="9448991" y="2935729"/>
                  <a:ext cx="2545810" cy="1303395"/>
                </a:xfrm>
                <a:prstGeom prst="rect">
                  <a:avLst/>
                </a:prstGeom>
              </p:spPr>
            </p:pic>
            <p:sp>
              <p:nvSpPr>
                <p:cNvPr id="10" name="TextBox 9"/>
                <p:cNvSpPr txBox="1"/>
                <p:nvPr/>
              </p:nvSpPr>
              <p:spPr>
                <a:xfrm>
                  <a:off x="9536237" y="2961952"/>
                  <a:ext cx="2341179"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iis-websever</a:t>
                  </a:r>
                  <a:endPar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1" name="Rectangle 10"/>
                <p:cNvSpPr/>
                <p:nvPr/>
              </p:nvSpPr>
              <p:spPr bwMode="auto">
                <a:xfrm>
                  <a:off x="9997752" y="3653706"/>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solidFill>
                        <a:srgbClr val="0078D7"/>
                      </a:solidFill>
                      <a:effectLst/>
                      <a:uLnTx/>
                      <a:uFillTx/>
                      <a:latin typeface="Segoe UI"/>
                      <a:ea typeface="+mn-ea"/>
                      <a:cs typeface="+mn-cs"/>
                    </a:rPr>
                    <a:t>Sandbox</a:t>
                  </a:r>
                </a:p>
              </p:txBody>
            </p:sp>
            <p:pic>
              <p:nvPicPr>
                <p:cNvPr id="13" name="Picture 12"/>
                <p:cNvPicPr>
                  <a:picLocks noChangeAspect="1"/>
                </p:cNvPicPr>
                <p:nvPr/>
              </p:nvPicPr>
              <p:blipFill>
                <a:blip r:embed="rId4"/>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echo “Hello ..”</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2</a:t>
                  </a:r>
                </a:p>
              </p:txBody>
            </p:sp>
          </p:grpSp>
        </p:grpSp>
        <p:pic>
          <p:nvPicPr>
            <p:cNvPr id="34" name="Picture 33"/>
            <p:cNvPicPr>
              <a:picLocks noChangeAspect="1"/>
            </p:cNvPicPr>
            <p:nvPr/>
          </p:nvPicPr>
          <p:blipFill>
            <a:blip r:embed="rId4"/>
            <a:stretch>
              <a:fillRect/>
            </a:stretch>
          </p:blipFill>
          <p:spPr>
            <a:xfrm>
              <a:off x="9633121" y="1466564"/>
              <a:ext cx="2383392" cy="1246277"/>
            </a:xfrm>
            <a:prstGeom prst="rect">
              <a:avLst/>
            </a:prstGeom>
          </p:spPr>
        </p:pic>
        <p:sp>
          <p:nvSpPr>
            <p:cNvPr id="36" name="TextBox 35"/>
            <p:cNvSpPr txBox="1"/>
            <p:nvPr/>
          </p:nvSpPr>
          <p:spPr>
            <a:xfrm>
              <a:off x="9756778" y="1605708"/>
              <a:ext cx="2277922" cy="614761"/>
            </a:xfrm>
            <a:prstGeom prst="rect">
              <a:avLst/>
            </a:prstGeom>
            <a:noFill/>
          </p:spPr>
          <p:txBody>
            <a:bodyPr wrap="square" lIns="179056" tIns="143245" rIns="179056" bIns="143245" rtlCol="0">
              <a:spAutoFit/>
            </a:bodyPr>
            <a:lstStyle/>
            <a:p>
              <a:pPr marL="0" marR="0" lvl="0" indent="0" algn="ctr" defTabSz="914367" rtl="0" eaLnBrk="1" fontAlgn="auto" latinLnBrk="0" hangingPunct="1">
                <a:lnSpc>
                  <a:spcPct val="90000"/>
                </a:lnSpc>
                <a:spcBef>
                  <a:spcPts val="0"/>
                </a:spcBef>
                <a:spcAft>
                  <a:spcPts val="587"/>
                </a:spcAft>
                <a:buClrTx/>
                <a:buSzTx/>
                <a:buFontTx/>
                <a:buNone/>
                <a:tabLst/>
                <a:defRPr/>
              </a:pPr>
              <a:r>
                <a:rPr kumimoji="0" lang="en-US" sz="235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CMD</a:t>
              </a:r>
            </a:p>
          </p:txBody>
        </p:sp>
        <p:sp>
          <p:nvSpPr>
            <p:cNvPr id="37" name="Rectangle 36"/>
            <p:cNvSpPr/>
            <p:nvPr/>
          </p:nvSpPr>
          <p:spPr bwMode="auto">
            <a:xfrm>
              <a:off x="10128340" y="2095185"/>
              <a:ext cx="1392953" cy="40453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marL="0" marR="0" lvl="0" indent="0" algn="ctr" defTabSz="912848" rtl="0" eaLnBrk="1" fontAlgn="base" latinLnBrk="0" hangingPunct="1">
                <a:lnSpc>
                  <a:spcPct val="100000"/>
                </a:lnSpc>
                <a:spcBef>
                  <a:spcPct val="0"/>
                </a:spcBef>
                <a:spcAft>
                  <a:spcPct val="0"/>
                </a:spcAft>
                <a:buClrTx/>
                <a:buSzTx/>
                <a:buFontTx/>
                <a:buNone/>
                <a:tabLst/>
                <a:defRPr/>
              </a:pPr>
              <a:r>
                <a:rPr kumimoji="0" lang="en-US" sz="1763" b="0" i="0" u="none" strike="noStrike" kern="1200" cap="none" spc="0" normalizeH="0" baseline="0" noProof="0" dirty="0">
                  <a:ln>
                    <a:noFill/>
                  </a:ln>
                  <a:solidFill>
                    <a:srgbClr val="FFFFFF"/>
                  </a:solidFill>
                  <a:effectLst/>
                  <a:uLnTx/>
                  <a:uFillTx/>
                  <a:latin typeface="Segoe UI"/>
                  <a:ea typeface="+mn-ea"/>
                  <a:cs typeface="+mn-cs"/>
                </a:rPr>
                <a:t>Layer 3</a:t>
              </a:r>
            </a:p>
          </p:txBody>
        </p:sp>
      </p:grpSp>
      <p:sp>
        <p:nvSpPr>
          <p:cNvPr id="23" name="Arrow: Right 22"/>
          <p:cNvSpPr/>
          <p:nvPr/>
        </p:nvSpPr>
        <p:spPr bwMode="auto">
          <a:xfrm rot="16200000">
            <a:off x="7984711" y="5064848"/>
            <a:ext cx="2187644" cy="109850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75333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down)">
                                      <p:cBhvr>
                                        <p:cTn id="12" dur="500"/>
                                        <p:tgtEl>
                                          <p:spTgt spid="22"/>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4" name="Rectangle 23"/>
          <p:cNvSpPr/>
          <p:nvPr/>
        </p:nvSpPr>
        <p:spPr bwMode="auto">
          <a:xfrm>
            <a:off x="269238" y="1304694"/>
            <a:ext cx="8570986"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Tree>
    <p:extLst>
      <p:ext uri="{BB962C8B-B14F-4D97-AF65-F5344CB8AC3E}">
        <p14:creationId xmlns:p14="http://schemas.microsoft.com/office/powerpoint/2010/main" val="16291579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our first Container/Image</a:t>
            </a:r>
            <a:endParaRPr lang="en-US" dirty="0"/>
          </a:p>
        </p:txBody>
      </p:sp>
      <p:sp>
        <p:nvSpPr>
          <p:cNvPr id="3" name="Text Placeholder 2"/>
          <p:cNvSpPr>
            <a:spLocks noGrp="1"/>
          </p:cNvSpPr>
          <p:nvPr>
            <p:ph type="body" sz="quarter" idx="10"/>
          </p:nvPr>
        </p:nvSpPr>
        <p:spPr>
          <a:xfrm>
            <a:off x="269239" y="1189177"/>
            <a:ext cx="11653523" cy="5042021"/>
          </a:xfrm>
        </p:spPr>
        <p:txBody>
          <a:bodyPr/>
          <a:lstStyle/>
          <a:p>
            <a:r>
              <a:rPr lang="en-US" dirty="0"/>
              <a:t>Create and run a container from an image (first time)</a:t>
            </a:r>
          </a:p>
          <a:p>
            <a:pPr lvl="1"/>
            <a:r>
              <a:rPr lang="en-US" dirty="0" err="1"/>
              <a:t>docker</a:t>
            </a:r>
            <a:r>
              <a:rPr lang="en-US" dirty="0"/>
              <a:t> run &lt;image&gt;  (will pull image if not available locally)</a:t>
            </a:r>
          </a:p>
          <a:p>
            <a:pPr lvl="1"/>
            <a:endParaRPr lang="en-US" dirty="0"/>
          </a:p>
          <a:p>
            <a:r>
              <a:rPr lang="en-US" dirty="0"/>
              <a:t>List containers</a:t>
            </a:r>
          </a:p>
          <a:p>
            <a:pPr lvl="1"/>
            <a:r>
              <a:rPr lang="en-US" dirty="0" err="1"/>
              <a:t>docker</a:t>
            </a:r>
            <a:r>
              <a:rPr lang="en-US" dirty="0"/>
              <a:t> </a:t>
            </a:r>
            <a:r>
              <a:rPr lang="en-US" dirty="0" err="1"/>
              <a:t>ps</a:t>
            </a:r>
            <a:r>
              <a:rPr lang="en-US" dirty="0"/>
              <a:t> –a (‘-a’ says to include stopped containers)</a:t>
            </a:r>
          </a:p>
          <a:p>
            <a:pPr lvl="1"/>
            <a:endParaRPr lang="en-US" dirty="0"/>
          </a:p>
          <a:p>
            <a:r>
              <a:rPr lang="en-US" dirty="0"/>
              <a:t>Run an existing container</a:t>
            </a:r>
          </a:p>
          <a:p>
            <a:pPr lvl="1"/>
            <a:r>
              <a:rPr lang="en-US" dirty="0" err="1"/>
              <a:t>docker</a:t>
            </a:r>
            <a:r>
              <a:rPr lang="en-US" dirty="0"/>
              <a:t> start (-</a:t>
            </a:r>
            <a:r>
              <a:rPr lang="en-US" dirty="0" err="1"/>
              <a:t>ia</a:t>
            </a:r>
            <a:r>
              <a:rPr lang="en-US" dirty="0"/>
              <a:t> for interactive sessions, -a just for output)</a:t>
            </a:r>
          </a:p>
          <a:p>
            <a:pPr lvl="1"/>
            <a:endParaRPr lang="en-US" dirty="0"/>
          </a:p>
          <a:p>
            <a:r>
              <a:rPr lang="en-US" dirty="0"/>
              <a:t>Stop a running container</a:t>
            </a:r>
          </a:p>
          <a:p>
            <a:pPr lvl="1"/>
            <a:r>
              <a:rPr lang="en-US" dirty="0" err="1"/>
              <a:t>docker</a:t>
            </a:r>
            <a:r>
              <a:rPr lang="en-US" dirty="0"/>
              <a:t> stop</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895880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animEffect transition="in" filter="fade">
                                      <p:cBhvr>
                                        <p:cTn id="3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Managing Containers</a:t>
            </a:r>
            <a:endParaRPr lang="en-US" dirty="0"/>
          </a:p>
        </p:txBody>
      </p:sp>
      <p:sp>
        <p:nvSpPr>
          <p:cNvPr id="3" name="Text Placeholder 2"/>
          <p:cNvSpPr>
            <a:spLocks noGrp="1"/>
          </p:cNvSpPr>
          <p:nvPr>
            <p:ph type="body" sz="quarter" idx="10"/>
          </p:nvPr>
        </p:nvSpPr>
        <p:spPr>
          <a:xfrm>
            <a:off x="269239" y="1189177"/>
            <a:ext cx="11653523" cy="2387064"/>
          </a:xfrm>
        </p:spPr>
        <p:txBody>
          <a:bodyPr/>
          <a:lstStyle/>
          <a:p>
            <a:r>
              <a:rPr lang="en-US" dirty="0"/>
              <a:t>Remove an existing container</a:t>
            </a:r>
          </a:p>
          <a:p>
            <a:pPr lvl="1"/>
            <a:r>
              <a:rPr lang="en-US" dirty="0" err="1"/>
              <a:t>docker</a:t>
            </a:r>
            <a:r>
              <a:rPr lang="en-US" dirty="0"/>
              <a:t> </a:t>
            </a:r>
            <a:r>
              <a:rPr lang="en-US" dirty="0" err="1"/>
              <a:t>rm</a:t>
            </a:r>
            <a:r>
              <a:rPr lang="en-US" dirty="0"/>
              <a:t> &lt;container&gt; (add a –f to remove ‘force’)</a:t>
            </a:r>
          </a:p>
          <a:p>
            <a:pPr lvl="1"/>
            <a:endParaRPr lang="en-US" dirty="0"/>
          </a:p>
          <a:p>
            <a:r>
              <a:rPr lang="en-US" dirty="0"/>
              <a:t>Remove all containers </a:t>
            </a:r>
            <a:r>
              <a:rPr lang="en-US" sz="2800" b="1" dirty="0">
                <a:solidFill>
                  <a:srgbClr val="FF0000"/>
                </a:solidFill>
              </a:rPr>
              <a:t>(use with caution)</a:t>
            </a:r>
          </a:p>
          <a:p>
            <a:pPr lvl="1"/>
            <a:r>
              <a:rPr lang="en-US" dirty="0" err="1"/>
              <a:t>docker</a:t>
            </a:r>
            <a:r>
              <a:rPr lang="en-US" dirty="0"/>
              <a:t> </a:t>
            </a:r>
            <a:r>
              <a:rPr lang="en-US" dirty="0" err="1"/>
              <a:t>ps</a:t>
            </a:r>
            <a:r>
              <a:rPr lang="en-US" dirty="0"/>
              <a:t> –a -–format “{{.ID}}” | %{</a:t>
            </a:r>
            <a:r>
              <a:rPr lang="en-US" dirty="0" err="1"/>
              <a:t>docker</a:t>
            </a:r>
            <a:r>
              <a:rPr lang="en-US" dirty="0"/>
              <a:t> </a:t>
            </a:r>
            <a:r>
              <a:rPr lang="en-US" dirty="0" err="1"/>
              <a:t>rm</a:t>
            </a:r>
            <a:r>
              <a:rPr lang="en-US" dirty="0"/>
              <a:t> $_ -f}</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3330005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598899"/>
          </a:xfrm>
        </p:spPr>
        <p:txBody>
          <a:bodyPr/>
          <a:lstStyle/>
          <a:p>
            <a:r>
              <a:rPr lang="en-US" dirty="0"/>
              <a:t>Manage containers</a:t>
            </a:r>
          </a:p>
          <a:p>
            <a:r>
              <a:rPr lang="en-US" dirty="0"/>
              <a:t>.NET Console App</a:t>
            </a:r>
          </a:p>
          <a:p>
            <a:r>
              <a:rPr lang="en-US" dirty="0"/>
              <a:t>SQL Server</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72190" y="367095"/>
            <a:ext cx="11247619" cy="6123809"/>
          </a:xfrm>
          <a:prstGeom prst="rect">
            <a:avLst/>
          </a:prstGeom>
        </p:spPr>
      </p:pic>
    </p:spTree>
    <p:extLst>
      <p:ext uri="{BB962C8B-B14F-4D97-AF65-F5344CB8AC3E}">
        <p14:creationId xmlns:p14="http://schemas.microsoft.com/office/powerpoint/2010/main" val="76386781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982903"/>
          </a:xfrm>
        </p:spPr>
        <p:txBody>
          <a:bodyPr/>
          <a:lstStyle/>
          <a:p>
            <a:r>
              <a:rPr lang="en-US" sz="3600" dirty="0"/>
              <a:t>Docker</a:t>
            </a:r>
          </a:p>
          <a:p>
            <a:pPr lvl="1"/>
            <a:r>
              <a:rPr lang="en-US" sz="1800" dirty="0"/>
              <a:t>Supports Linux containers only</a:t>
            </a:r>
          </a:p>
          <a:p>
            <a:pPr lvl="1"/>
            <a:r>
              <a:rPr lang="en-US" sz="1800" dirty="0" err="1"/>
              <a:t>VirtualBox</a:t>
            </a:r>
            <a:r>
              <a:rPr lang="en-US" sz="1800" dirty="0"/>
              <a:t> used to run small Linux kernel containing Docker server</a:t>
            </a:r>
          </a:p>
          <a:p>
            <a:pPr lvl="1"/>
            <a:endParaRPr lang="en-US" sz="1000" dirty="0"/>
          </a:p>
          <a:p>
            <a:r>
              <a:rPr lang="en-US" sz="3600" dirty="0"/>
              <a:t>Docker for Windows</a:t>
            </a:r>
          </a:p>
          <a:p>
            <a:pPr lvl="1"/>
            <a:r>
              <a:rPr lang="en-US" sz="1800" dirty="0"/>
              <a:t>Version 1.12 Beta 26 </a:t>
            </a:r>
            <a:r>
              <a:rPr lang="en-US" sz="1800" i="1" dirty="0"/>
              <a:t>(at a minimum)</a:t>
            </a:r>
            <a:endParaRPr lang="en-US" sz="1800" dirty="0"/>
          </a:p>
          <a:p>
            <a:pPr lvl="1"/>
            <a:r>
              <a:rPr lang="en-US" sz="1800" b="1" dirty="0"/>
              <a:t>Recommended: 1.13.0-rc4</a:t>
            </a:r>
          </a:p>
          <a:p>
            <a:pPr lvl="1"/>
            <a:r>
              <a:rPr lang="en-US" sz="1800" dirty="0"/>
              <a:t>Windows Containers only in Beta channel at this time</a:t>
            </a:r>
          </a:p>
          <a:p>
            <a:pPr lvl="1"/>
            <a:r>
              <a:rPr lang="en-US" sz="1800" dirty="0"/>
              <a:t>Windows 10 Anniversary Edition</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3" name="Picture 2"/>
          <p:cNvPicPr>
            <a:picLocks noChangeAspect="1"/>
          </p:cNvPicPr>
          <p:nvPr/>
        </p:nvPicPr>
        <p:blipFill>
          <a:blip r:embed="rId3"/>
          <a:stretch>
            <a:fillRect/>
          </a:stretch>
        </p:blipFill>
        <p:spPr>
          <a:xfrm>
            <a:off x="-3984702" y="100361"/>
            <a:ext cx="3795131" cy="4692162"/>
          </a:xfrm>
          <a:prstGeom prst="rect">
            <a:avLst/>
          </a:prstGeom>
        </p:spPr>
      </p:pic>
      <p:pic>
        <p:nvPicPr>
          <p:cNvPr id="5" name="Picture 4"/>
          <p:cNvPicPr>
            <a:picLocks noChangeAspect="1"/>
          </p:cNvPicPr>
          <p:nvPr/>
        </p:nvPicPr>
        <p:blipFill>
          <a:blip r:embed="rId4"/>
          <a:stretch>
            <a:fillRect/>
          </a:stretch>
        </p:blipFill>
        <p:spPr>
          <a:xfrm>
            <a:off x="-3322904" y="4238952"/>
            <a:ext cx="3133333" cy="2619048"/>
          </a:xfrm>
          <a:prstGeom prst="rect">
            <a:avLst/>
          </a:prstGeom>
        </p:spPr>
      </p:pic>
      <p:pic>
        <p:nvPicPr>
          <p:cNvPr id="7" name="Picture 2" descr="Image result for jet.com mind blow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Visual Studio 2017 Docker Tools</a:t>
            </a:r>
          </a:p>
        </p:txBody>
      </p:sp>
      <p:sp>
        <p:nvSpPr>
          <p:cNvPr id="3" name="Text Placeholder 2"/>
          <p:cNvSpPr>
            <a:spLocks noGrp="1"/>
          </p:cNvSpPr>
          <p:nvPr>
            <p:ph type="body" sz="quarter" idx="12"/>
          </p:nvPr>
        </p:nvSpPr>
        <p:spPr/>
        <p:txBody>
          <a:bodyPr/>
          <a:lstStyle/>
          <a:p>
            <a:endParaRPr lang="en-US"/>
          </a:p>
        </p:txBody>
      </p:sp>
      <p:pic>
        <p:nvPicPr>
          <p:cNvPr id="7" name="Picture 6"/>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0626594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7"/>
            <a:ext cx="11653523" cy="5392245"/>
          </a:xfrm>
        </p:spPr>
        <p:txBody>
          <a:bodyPr/>
          <a:lstStyle/>
          <a:p>
            <a:r>
              <a:rPr lang="en-US" sz="2400" dirty="0"/>
              <a:t>Azure Container Registry</a:t>
            </a:r>
          </a:p>
          <a:p>
            <a:pPr lvl="1"/>
            <a:r>
              <a:rPr lang="en-US" sz="1200" dirty="0"/>
              <a:t>https://docs.microsoft.com/en-us/azure/container-registry/container-registry-get-started-docker-cli</a:t>
            </a:r>
          </a:p>
          <a:p>
            <a:pPr lvl="1"/>
            <a:endParaRPr lang="en-US" sz="800" dirty="0"/>
          </a:p>
          <a:p>
            <a:r>
              <a:rPr lang="en-US" sz="2400" dirty="0"/>
              <a:t>Azure CLI 2.0 Preview</a:t>
            </a:r>
          </a:p>
          <a:p>
            <a:pPr lvl="1"/>
            <a:r>
              <a:rPr lang="en-US" sz="1200" dirty="0"/>
              <a:t>https://github.com/Azure/azure-cli</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for Azure (public beta)</a:t>
            </a:r>
          </a:p>
          <a:p>
            <a:pPr lvl="1"/>
            <a:r>
              <a:rPr lang="en-US" sz="1200" dirty="0"/>
              <a:t>https://blog.docker.com/2016/12/docker-azure-public-beta/</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800" dirty="0"/>
              <a:t>Getting Started with Docker</a:t>
            </a:r>
          </a:p>
          <a:p>
            <a:pPr lvl="1"/>
            <a:r>
              <a:rPr lang="en-US" sz="1200" dirty="0"/>
              <a:t>https://dzone.com/refcardz/getting-started-with-docker-1</a:t>
            </a:r>
          </a:p>
        </p:txBody>
      </p:sp>
      <p:sp>
        <p:nvSpPr>
          <p:cNvPr id="3" name="TextBox 2"/>
          <p:cNvSpPr txBox="1"/>
          <p:nvPr/>
        </p:nvSpPr>
        <p:spPr>
          <a:xfrm rot="20469309">
            <a:off x="4199467" y="3239911"/>
            <a:ext cx="836506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C00000"/>
                </a:solidFill>
              </a:rPr>
              <a:t>https://github.com/mcollier/ContainersForWindowsDevs</a:t>
            </a:r>
            <a:endParaRPr lang="en-US" sz="2400" dirty="0">
              <a:solidFill>
                <a:srgbClr val="C00000"/>
              </a:solidFill>
            </a:endParaRP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https://github.com/mcollier/ContainersForWindowsDevs</a:t>
            </a:r>
            <a:endParaRPr lang="en-US" sz="2000" dirty="0">
              <a:solidFill>
                <a:schemeClr val="bg1"/>
              </a:solidFill>
            </a:endParaRP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0066" y="2084363"/>
            <a:ext cx="11651870" cy="3116758"/>
          </a:xfrm>
        </p:spPr>
        <p:txBody>
          <a:bodyPr/>
          <a:lstStyle/>
          <a:p>
            <a:r>
              <a:rPr lang="en-US" dirty="0"/>
              <a:t>Putting it all together…</a:t>
            </a:r>
            <a:br>
              <a:rPr lang="en-US" dirty="0"/>
            </a:br>
            <a:r>
              <a:rPr lang="en-US" dirty="0"/>
              <a:t>		</a:t>
            </a:r>
            <a:br>
              <a:rPr lang="en-US" dirty="0"/>
            </a:br>
            <a:r>
              <a:rPr lang="en-US" dirty="0"/>
              <a:t>		The true power of choice</a:t>
            </a:r>
          </a:p>
        </p:txBody>
      </p:sp>
    </p:spTree>
    <p:extLst>
      <p:ext uri="{BB962C8B-B14F-4D97-AF65-F5344CB8AC3E}">
        <p14:creationId xmlns:p14="http://schemas.microsoft.com/office/powerpoint/2010/main" val="265512492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it and they will come</a:t>
            </a:r>
          </a:p>
        </p:txBody>
      </p:sp>
      <p:sp>
        <p:nvSpPr>
          <p:cNvPr id="4" name="Text Placeholder 3"/>
          <p:cNvSpPr>
            <a:spLocks noGrp="1"/>
          </p:cNvSpPr>
          <p:nvPr>
            <p:ph type="body" sz="quarter" idx="12"/>
          </p:nvPr>
        </p:nvSpPr>
        <p:spPr/>
        <p:txBody>
          <a:bodyPr/>
          <a:lstStyle/>
          <a:p>
            <a:r>
              <a:rPr lang="en-US" dirty="0"/>
              <a:t>Cross your finders</a:t>
            </a:r>
          </a:p>
        </p:txBody>
      </p:sp>
    </p:spTree>
    <p:extLst>
      <p:ext uri="{BB962C8B-B14F-4D97-AF65-F5344CB8AC3E}">
        <p14:creationId xmlns:p14="http://schemas.microsoft.com/office/powerpoint/2010/main" val="207986874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CLI 2.0 Preview</a:t>
            </a:r>
          </a:p>
        </p:txBody>
      </p:sp>
      <p:sp>
        <p:nvSpPr>
          <p:cNvPr id="3" name="Text Placeholder 2"/>
          <p:cNvSpPr>
            <a:spLocks noGrp="1"/>
          </p:cNvSpPr>
          <p:nvPr>
            <p:ph type="body" sz="quarter" idx="10"/>
          </p:nvPr>
        </p:nvSpPr>
        <p:spPr>
          <a:xfrm>
            <a:off x="269239" y="1189177"/>
            <a:ext cx="11653523" cy="1723292"/>
          </a:xfrm>
        </p:spPr>
        <p:txBody>
          <a:bodyPr/>
          <a:lstStyle/>
          <a:p>
            <a:r>
              <a:rPr lang="en-US" dirty="0"/>
              <a:t>Switch to Linux container</a:t>
            </a:r>
          </a:p>
          <a:p>
            <a:endParaRPr lang="en-US" dirty="0"/>
          </a:p>
          <a:p>
            <a:pPr lvl="1"/>
            <a:r>
              <a:rPr lang="en-US" dirty="0" err="1">
                <a:latin typeface="Consolas" panose="020B0609020204030204" pitchFamily="49" charset="0"/>
              </a:rPr>
              <a:t>docker</a:t>
            </a:r>
            <a:r>
              <a:rPr lang="en-US" dirty="0">
                <a:latin typeface="Consolas" panose="020B0609020204030204" pitchFamily="49" charset="0"/>
              </a:rPr>
              <a:t> run -v ${HOME}:/root -it --</a:t>
            </a:r>
            <a:r>
              <a:rPr lang="en-US" dirty="0" err="1">
                <a:latin typeface="Consolas" panose="020B0609020204030204" pitchFamily="49" charset="0"/>
              </a:rPr>
              <a:t>rm</a:t>
            </a:r>
            <a:r>
              <a:rPr lang="en-US" dirty="0">
                <a:latin typeface="Consolas" panose="020B0609020204030204" pitchFamily="49" charset="0"/>
              </a:rPr>
              <a:t> </a:t>
            </a:r>
            <a:r>
              <a:rPr lang="en-US" dirty="0" err="1">
                <a:latin typeface="Consolas" panose="020B0609020204030204" pitchFamily="49" charset="0"/>
              </a:rPr>
              <a:t>azuresdk</a:t>
            </a:r>
            <a:r>
              <a:rPr lang="en-US" dirty="0">
                <a:latin typeface="Consolas" panose="020B0609020204030204" pitchFamily="49" charset="0"/>
              </a:rPr>
              <a:t>/</a:t>
            </a:r>
            <a:r>
              <a:rPr lang="en-US" dirty="0" err="1">
                <a:latin typeface="Consolas" panose="020B0609020204030204" pitchFamily="49" charset="0"/>
              </a:rPr>
              <a:t>azure-cli-python:latest</a:t>
            </a:r>
            <a:endParaRPr lang="en-US" dirty="0">
              <a:latin typeface="Consolas" panose="020B0609020204030204" pitchFamily="49" charset="0"/>
            </a:endParaRPr>
          </a:p>
        </p:txBody>
      </p:sp>
    </p:spTree>
    <p:extLst>
      <p:ext uri="{BB962C8B-B14F-4D97-AF65-F5344CB8AC3E}">
        <p14:creationId xmlns:p14="http://schemas.microsoft.com/office/powerpoint/2010/main" val="37522843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2050" name="Picture 2" descr="Image result for jet.com mind bl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564" y="895655"/>
            <a:ext cx="7421191" cy="556018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0" y="6396335"/>
            <a:ext cx="12192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Tree>
    <p:extLst>
      <p:ext uri="{BB962C8B-B14F-4D97-AF65-F5344CB8AC3E}">
        <p14:creationId xmlns:p14="http://schemas.microsoft.com/office/powerpoint/2010/main" val="5521952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lumMod val="95000"/>
          </a:schemeClr>
        </a:solidFill>
        <a:effectLst/>
      </p:bgPr>
    </p:bg>
    <p:spTree>
      <p:nvGrpSpPr>
        <p:cNvPr id="1" name=""/>
        <p:cNvGrpSpPr/>
        <p:nvPr/>
      </p:nvGrpSpPr>
      <p:grpSpPr>
        <a:xfrm>
          <a:off x="0" y="0"/>
          <a:ext cx="0" cy="0"/>
          <a:chOff x="0" y="0"/>
          <a:chExt cx="0" cy="0"/>
        </a:xfrm>
      </p:grpSpPr>
      <p:sp>
        <p:nvSpPr>
          <p:cNvPr id="19" name="Rectangle 18"/>
          <p:cNvSpPr/>
          <p:nvPr/>
        </p:nvSpPr>
        <p:spPr>
          <a:xfrm>
            <a:off x="3810325" y="487"/>
            <a:ext cx="8380810" cy="68570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ysClr val="windowText" lastClr="000000"/>
              </a:solidFill>
              <a:effectLst/>
              <a:uLnTx/>
              <a:uFillTx/>
              <a:latin typeface="Segoe UI"/>
              <a:ea typeface="+mn-ea"/>
              <a:cs typeface="+mn-cs"/>
            </a:endParaRPr>
          </a:p>
        </p:txBody>
      </p:sp>
      <p:grpSp>
        <p:nvGrpSpPr>
          <p:cNvPr id="56" name="Group 55"/>
          <p:cNvGrpSpPr/>
          <p:nvPr/>
        </p:nvGrpSpPr>
        <p:grpSpPr>
          <a:xfrm>
            <a:off x="4314285" y="145520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584" y="1287975"/>
            <a:ext cx="3465313" cy="3849840"/>
          </a:xfrm>
          <a:prstGeom prst="rect">
            <a:avLst/>
          </a:prstGeom>
        </p:spPr>
      </p:pic>
      <p:sp>
        <p:nvSpPr>
          <p:cNvPr id="8" name="Title 1"/>
          <p:cNvSpPr txBox="1">
            <a:spLocks/>
          </p:cNvSpPr>
          <p:nvPr/>
        </p:nvSpPr>
        <p:spPr>
          <a:xfrm>
            <a:off x="269240" y="289511"/>
            <a:ext cx="11655840" cy="899665"/>
          </a:xfrm>
          <a:prstGeom prst="rect">
            <a:avLst/>
          </a:prstGeom>
        </p:spPr>
        <p:txBody>
          <a:bodyPr/>
          <a:lstStyle>
            <a:lvl1pPr marL="0" algn="l" defTabSz="1087869"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a:lstStyle>
          <a:p>
            <a:pPr marL="0" marR="0" lvl="0" indent="0" algn="l" defTabSz="1087869"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a:noFill/>
                </a:ln>
                <a:solidFill>
                  <a:srgbClr val="505050"/>
                </a:solidFill>
                <a:effectLst/>
                <a:uLnTx/>
                <a:uFillTx/>
                <a:latin typeface="Segoe UI Light"/>
                <a:cs typeface="Segoe UI Semibold" panose="020B0702040204020203" pitchFamily="34" charset="0"/>
              </a:rPr>
              <a:t>Azure Container Service</a:t>
            </a:r>
          </a:p>
        </p:txBody>
      </p:sp>
      <p:sp>
        <p:nvSpPr>
          <p:cNvPr id="3" name="TextBox 2"/>
          <p:cNvSpPr txBox="1"/>
          <p:nvPr/>
        </p:nvSpPr>
        <p:spPr>
          <a:xfrm>
            <a:off x="4562272" y="540857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Tree>
    <p:extLst>
      <p:ext uri="{BB962C8B-B14F-4D97-AF65-F5344CB8AC3E}">
        <p14:creationId xmlns:p14="http://schemas.microsoft.com/office/powerpoint/2010/main" val="239218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1186356"/>
            <a:ext cx="8964248" cy="3117200"/>
          </a:xfrm>
        </p:spPr>
        <p:txBody>
          <a:bodyPr/>
          <a:lstStyle/>
          <a:p>
            <a:r>
              <a:rPr lang="en-US" dirty="0"/>
              <a:t>ASP.NET MVC on Windows Containers / Docker</a:t>
            </a:r>
          </a:p>
        </p:txBody>
      </p:sp>
      <p:sp>
        <p:nvSpPr>
          <p:cNvPr id="5" name="Text Placeholder 4"/>
          <p:cNvSpPr>
            <a:spLocks noGrp="1"/>
          </p:cNvSpPr>
          <p:nvPr>
            <p:ph type="body" sz="quarter" idx="12"/>
          </p:nvPr>
        </p:nvSpPr>
        <p:spPr>
          <a:xfrm>
            <a:off x="269240" y="5148516"/>
            <a:ext cx="8964247" cy="724246"/>
          </a:xfrm>
        </p:spPr>
        <p:txBody>
          <a:bodyPr/>
          <a:lstStyle/>
          <a:p>
            <a:endParaRPr lang="en-US"/>
          </a:p>
        </p:txBody>
      </p:sp>
    </p:spTree>
    <p:extLst>
      <p:ext uri="{BB962C8B-B14F-4D97-AF65-F5344CB8AC3E}">
        <p14:creationId xmlns:p14="http://schemas.microsoft.com/office/powerpoint/2010/main" val="418803088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cstate="email">
            <a:grayscl/>
            <a:extLst>
              <a:ext uri="{28A0092B-C50C-407E-A947-70E740481C1C}">
                <a14:useLocalDpi xmlns:a14="http://schemas.microsoft.com/office/drawing/2010/main" val="0"/>
              </a:ext>
            </a:extLst>
          </a:blip>
          <a:srcRect/>
          <a:stretch/>
        </p:blipFill>
        <p:spPr>
          <a:xfrm>
            <a:off x="4830639" y="3949493"/>
            <a:ext cx="2912967" cy="2240744"/>
          </a:xfrm>
          <a:prstGeom prst="rect">
            <a:avLst/>
          </a:prstGeom>
        </p:spPr>
      </p:pic>
      <p:pic>
        <p:nvPicPr>
          <p:cNvPr id="12" name="Picture 11"/>
          <p:cNvPicPr>
            <a:picLocks noChangeAspect="1"/>
          </p:cNvPicPr>
          <p:nvPr/>
        </p:nvPicPr>
        <p:blipFill rotWithShape="1">
          <a:blip r:embed="rId4" cstate="email">
            <a:grayscl/>
            <a:extLst>
              <a:ext uri="{28A0092B-C50C-407E-A947-70E740481C1C}">
                <a14:useLocalDpi xmlns:a14="http://schemas.microsoft.com/office/drawing/2010/main" val="0"/>
              </a:ext>
            </a:extLst>
          </a:blip>
          <a:srcRect/>
          <a:stretch/>
        </p:blipFill>
        <p:spPr>
          <a:xfrm>
            <a:off x="9011285" y="3948423"/>
            <a:ext cx="2912967" cy="2240744"/>
          </a:xfrm>
          <a:prstGeom prst="rect">
            <a:avLst/>
          </a:prstGeom>
        </p:spPr>
      </p:pic>
      <p:pic>
        <p:nvPicPr>
          <p:cNvPr id="18" name="Picture 17"/>
          <p:cNvPicPr>
            <a:picLocks noChangeAspect="1"/>
          </p:cNvPicPr>
          <p:nvPr/>
        </p:nvPicPr>
        <p:blipFill rotWithShape="1">
          <a:blip r:embed="rId5" cstate="email">
            <a:grayscl/>
            <a:extLst>
              <a:ext uri="{28A0092B-C50C-407E-A947-70E740481C1C}">
                <a14:useLocalDpi xmlns:a14="http://schemas.microsoft.com/office/drawing/2010/main" val="0"/>
              </a:ext>
            </a:extLst>
          </a:blip>
          <a:srcRect/>
          <a:stretch/>
        </p:blipFill>
        <p:spPr>
          <a:xfrm>
            <a:off x="434096" y="3948424"/>
            <a:ext cx="2912966" cy="2237072"/>
          </a:xfrm>
          <a:prstGeom prst="rect">
            <a:avLst/>
          </a:prstGeom>
        </p:spPr>
      </p:pic>
      <p:sp>
        <p:nvSpPr>
          <p:cNvPr id="5" name="Rectangle 4"/>
          <p:cNvSpPr/>
          <p:nvPr/>
        </p:nvSpPr>
        <p:spPr bwMode="auto">
          <a:xfrm>
            <a:off x="191989" y="489"/>
            <a:ext cx="11999147"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pic>
        <p:nvPicPr>
          <p:cNvPr id="14" name="Picture 13"/>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64308" y="2606090"/>
            <a:ext cx="1652545" cy="443922"/>
          </a:xfrm>
          <a:prstGeom prst="rect">
            <a:avLst/>
          </a:prstGeom>
        </p:spPr>
      </p:pic>
      <p:pic>
        <p:nvPicPr>
          <p:cNvPr id="15" name="Picture 14"/>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236777" y="2661397"/>
            <a:ext cx="2100694" cy="298619"/>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9687331" y="2483714"/>
            <a:ext cx="1560875" cy="688675"/>
          </a:xfrm>
          <a:prstGeom prst="rect">
            <a:avLst/>
          </a:prstGeom>
        </p:spPr>
      </p:pic>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spTree>
    <p:extLst>
      <p:ext uri="{BB962C8B-B14F-4D97-AF65-F5344CB8AC3E}">
        <p14:creationId xmlns:p14="http://schemas.microsoft.com/office/powerpoint/2010/main" val="474784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descr="https://resource.alaskaair.net/~/media/Images/photos-infographics/inflight-entertainment/inflight-table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6862" y="3948423"/>
            <a:ext cx="3365310" cy="23557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44" y="3948424"/>
            <a:ext cx="3595272" cy="2070403"/>
          </a:xfrm>
          <a:prstGeom prst="rect">
            <a:avLst/>
          </a:prstGeom>
          <a:ln>
            <a:noFill/>
          </a:ln>
          <a:effectLst>
            <a:softEdge rad="112500"/>
          </a:effectLst>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2327" y="3948423"/>
            <a:ext cx="3936221" cy="1577410"/>
          </a:xfrm>
          <a:prstGeom prst="rect">
            <a:avLst/>
          </a:prstGeom>
          <a:ln>
            <a:noFill/>
          </a:ln>
          <a:effectLst>
            <a:softEdge rad="112500"/>
          </a:effectLst>
        </p:spPr>
      </p:pic>
      <p:sp>
        <p:nvSpPr>
          <p:cNvPr id="5" name="Rectangle 4"/>
          <p:cNvSpPr/>
          <p:nvPr/>
        </p:nvSpPr>
        <p:spPr bwMode="auto">
          <a:xfrm>
            <a:off x="866" y="489"/>
            <a:ext cx="12190271" cy="3947936"/>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434096" y="1707679"/>
            <a:ext cx="2912967" cy="2240744"/>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p:cNvSpPr/>
          <p:nvPr/>
        </p:nvSpPr>
        <p:spPr bwMode="auto">
          <a:xfrm>
            <a:off x="4830640" y="1708750"/>
            <a:ext cx="2912967" cy="2240744"/>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p:cNvSpPr/>
          <p:nvPr/>
        </p:nvSpPr>
        <p:spPr bwMode="auto">
          <a:xfrm>
            <a:off x="9011287" y="1707679"/>
            <a:ext cx="2912967" cy="2240744"/>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402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0"/>
          <p:cNvSpPr txBox="1">
            <a:spLocks/>
          </p:cNvSpPr>
          <p:nvPr/>
        </p:nvSpPr>
        <p:spPr>
          <a:xfrm>
            <a:off x="270067" y="290403"/>
            <a:ext cx="11654187" cy="89941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79" rtl="0" eaLnBrk="1" fontAlgn="auto" latinLnBrk="0" hangingPunct="1">
              <a:lnSpc>
                <a:spcPct val="90000"/>
              </a:lnSpc>
              <a:spcBef>
                <a:spcPct val="0"/>
              </a:spcBef>
              <a:spcAft>
                <a:spcPts val="0"/>
              </a:spcAft>
              <a:buClrTx/>
              <a:buSzTx/>
              <a:buFontTx/>
              <a:buNone/>
              <a:tabLst/>
              <a:defRPr/>
            </a:pPr>
            <a:endPar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sp>
        <p:nvSpPr>
          <p:cNvPr id="19" name="Title 18"/>
          <p:cNvSpPr>
            <a:spLocks noGrp="1"/>
          </p:cNvSpPr>
          <p:nvPr>
            <p:ph type="title" idx="4294967295"/>
          </p:nvPr>
        </p:nvSpPr>
        <p:spPr>
          <a:xfrm>
            <a:off x="0" y="290513"/>
            <a:ext cx="11541125" cy="900112"/>
          </a:xfrm>
        </p:spPr>
        <p:txBody>
          <a:bodyPr/>
          <a:lstStyle/>
          <a:p>
            <a:r>
              <a:rPr lang="en-US" dirty="0"/>
              <a:t>Every company is a software company</a:t>
            </a:r>
          </a:p>
        </p:txBody>
      </p:sp>
      <p:pic>
        <p:nvPicPr>
          <p:cNvPr id="3074" name="Picture 2" descr="https://upload.wikimedia.org/wikipedia/commons/thumb/4/44/BMW.svg/2000px-BMW.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0467" y="1754670"/>
            <a:ext cx="2111726" cy="211172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https://upload.wikimedia.org/wikipedia/commons/thumb/3/3f/NBC_logo.svg/2000px-NBC_logo.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72269" y="1707680"/>
            <a:ext cx="2233539" cy="215871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commons/thumb/6/67/Alaska_Airlines_Logo.svg/2000px-Alaska_Airlines_Logo.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70403" y="2307730"/>
            <a:ext cx="2892808" cy="948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0991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par>
                          <p:cTn id="11" fill="hold">
                            <p:stCondLst>
                              <p:cond delay="500"/>
                            </p:stCondLst>
                            <p:childTnLst>
                              <p:par>
                                <p:cTn id="12" presetID="2" presetClass="entr" presetSubtype="1"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500" fill="hold"/>
                                        <p:tgtEl>
                                          <p:spTgt spid="22"/>
                                        </p:tgtEl>
                                        <p:attrNameLst>
                                          <p:attrName>ppt_x</p:attrName>
                                        </p:attrNameLst>
                                      </p:cBhvr>
                                      <p:tavLst>
                                        <p:tav tm="0">
                                          <p:val>
                                            <p:strVal val="#ppt_x"/>
                                          </p:val>
                                        </p:tav>
                                        <p:tav tm="100000">
                                          <p:val>
                                            <p:strVal val="#ppt_x"/>
                                          </p:val>
                                        </p:tav>
                                      </p:tavLst>
                                    </p:anim>
                                    <p:anim calcmode="lin" valueType="num">
                                      <p:cBhvr additive="base">
                                        <p:cTn id="15" dur="500" fill="hold"/>
                                        <p:tgtEl>
                                          <p:spTgt spid="22"/>
                                        </p:tgtEl>
                                        <p:attrNameLst>
                                          <p:attrName>ppt_y</p:attrName>
                                        </p:attrNameLst>
                                      </p:cBhvr>
                                      <p:tavLst>
                                        <p:tav tm="0">
                                          <p:val>
                                            <p:strVal val="0-#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par>
                          <p:cTn id="24" fill="hold">
                            <p:stCondLst>
                              <p:cond delay="500"/>
                            </p:stCondLst>
                            <p:childTnLst>
                              <p:par>
                                <p:cTn id="25" presetID="2" presetClass="entr" presetSubtype="1"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nodeType="withEffect">
                                  <p:stCondLst>
                                    <p:cond delay="0"/>
                                  </p:stCondLst>
                                  <p:childTnLst>
                                    <p:set>
                                      <p:cBhvr>
                                        <p:cTn id="35" dur="1" fill="hold">
                                          <p:stCondLst>
                                            <p:cond delay="0"/>
                                          </p:stCondLst>
                                        </p:cTn>
                                        <p:tgtEl>
                                          <p:spTgt spid="3078"/>
                                        </p:tgtEl>
                                        <p:attrNameLst>
                                          <p:attrName>style.visibility</p:attrName>
                                        </p:attrNameLst>
                                      </p:cBhvr>
                                      <p:to>
                                        <p:strVal val="visible"/>
                                      </p:to>
                                    </p:set>
                                    <p:animEffect transition="in" filter="fade">
                                      <p:cBhvr>
                                        <p:cTn id="36" dur="500"/>
                                        <p:tgtEl>
                                          <p:spTgt spid="3078"/>
                                        </p:tgtEl>
                                      </p:cBhvr>
                                    </p:animEffec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3076"/>
                                        </p:tgtEl>
                                        <p:attrNameLst>
                                          <p:attrName>style.visibility</p:attrName>
                                        </p:attrNameLst>
                                      </p:cBhvr>
                                      <p:to>
                                        <p:strVal val="visible"/>
                                      </p:to>
                                    </p:set>
                                    <p:anim calcmode="lin" valueType="num">
                                      <p:cBhvr additive="base">
                                        <p:cTn id="40" dur="500" fill="hold"/>
                                        <p:tgtEl>
                                          <p:spTgt spid="3076"/>
                                        </p:tgtEl>
                                        <p:attrNameLst>
                                          <p:attrName>ppt_x</p:attrName>
                                        </p:attrNameLst>
                                      </p:cBhvr>
                                      <p:tavLst>
                                        <p:tav tm="0">
                                          <p:val>
                                            <p:strVal val="#ppt_x"/>
                                          </p:val>
                                        </p:tav>
                                        <p:tav tm="100000">
                                          <p:val>
                                            <p:strVal val="#ppt_x"/>
                                          </p:val>
                                        </p:tav>
                                      </p:tavLst>
                                    </p:anim>
                                    <p:anim calcmode="lin" valueType="num">
                                      <p:cBhvr additive="base">
                                        <p:cTn id="41" dur="500" fill="hold"/>
                                        <p:tgtEl>
                                          <p:spTgt spid="307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04800" y="2643188"/>
            <a:ext cx="11887200" cy="1822450"/>
          </a:xfrm>
        </p:spPr>
        <p:txBody>
          <a:bodyPr>
            <a:noAutofit/>
          </a:bodyPr>
          <a:lstStyle/>
          <a:p>
            <a:r>
              <a:rPr lang="en-US" sz="5998" dirty="0"/>
              <a:t>The cloud is changing expectations. </a:t>
            </a:r>
          </a:p>
        </p:txBody>
      </p:sp>
    </p:spTree>
    <p:extLst>
      <p:ext uri="{BB962C8B-B14F-4D97-AF65-F5344CB8AC3E}">
        <p14:creationId xmlns:p14="http://schemas.microsoft.com/office/powerpoint/2010/main" val="5528265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93345" y="1189812"/>
            <a:ext cx="5378549" cy="2635786"/>
          </a:xfrm>
        </p:spPr>
        <p:txBody>
          <a:bodyPr/>
          <a:lstStyle/>
          <a:p>
            <a:pPr marL="0" indent="0">
              <a:buNone/>
            </a:pPr>
            <a:r>
              <a:rPr lang="en-US" sz="2600" dirty="0"/>
              <a:t>Windows Server Containers</a:t>
            </a:r>
          </a:p>
          <a:p>
            <a:pPr marL="0" indent="0">
              <a:buNone/>
            </a:pPr>
            <a:r>
              <a:rPr lang="en-US" sz="2353" dirty="0">
                <a:solidFill>
                  <a:schemeClr val="accent6"/>
                </a:solidFill>
                <a:latin typeface="+mn-lt"/>
              </a:rPr>
              <a:t>Container must match host</a:t>
            </a:r>
          </a:p>
          <a:p>
            <a:pPr marL="0" indent="0">
              <a:buNone/>
            </a:pPr>
            <a:r>
              <a:rPr lang="en-US" sz="2000" dirty="0">
                <a:solidFill>
                  <a:schemeClr val="accent6"/>
                </a:solidFill>
                <a:latin typeface="+mn-lt"/>
              </a:rPr>
              <a:t>Server Core -&gt; Server Core</a:t>
            </a:r>
          </a:p>
          <a:p>
            <a:pPr marL="0" indent="0">
              <a:buNone/>
            </a:pPr>
            <a:r>
              <a:rPr lang="en-US" sz="2000" dirty="0">
                <a:solidFill>
                  <a:schemeClr val="accent6"/>
                </a:solidFill>
                <a:latin typeface="+mn-lt"/>
              </a:rPr>
              <a:t>Nano Server -&gt; Nano Server</a:t>
            </a:r>
          </a:p>
          <a:p>
            <a:pPr marL="0" indent="0">
              <a:buNone/>
            </a:pPr>
            <a:endParaRPr lang="en-US" sz="2000" dirty="0">
              <a:solidFill>
                <a:schemeClr val="accent6"/>
              </a:solidFill>
              <a:latin typeface="+mn-lt"/>
            </a:endParaRPr>
          </a:p>
          <a:p>
            <a:pPr marL="0" indent="0">
              <a:buNone/>
            </a:pPr>
            <a:r>
              <a:rPr lang="en-US" sz="2000" dirty="0">
                <a:solidFill>
                  <a:schemeClr val="accent6"/>
                </a:solidFill>
                <a:latin typeface="+mn-lt"/>
              </a:rPr>
              <a:t>10.0.14300.1030 – 10.0.14393</a:t>
            </a:r>
          </a:p>
          <a:p>
            <a:pPr marL="0" indent="0">
              <a:buNone/>
            </a:pPr>
            <a:r>
              <a:rPr lang="en-US" sz="2000" dirty="0">
                <a:solidFill>
                  <a:schemeClr val="accent6"/>
                </a:solidFill>
                <a:latin typeface="+mn-lt"/>
              </a:rPr>
              <a:t>10.0.14393 – 10.0.14393.206    *</a:t>
            </a:r>
          </a:p>
        </p:txBody>
      </p:sp>
      <p:sp>
        <p:nvSpPr>
          <p:cNvPr id="2" name="Title 1"/>
          <p:cNvSpPr>
            <a:spLocks noGrp="1"/>
          </p:cNvSpPr>
          <p:nvPr>
            <p:ph type="title"/>
          </p:nvPr>
        </p:nvSpPr>
        <p:spPr/>
        <p:txBody>
          <a:bodyPr>
            <a:normAutofit/>
          </a:bodyPr>
          <a:lstStyle/>
          <a:p>
            <a:r>
              <a:rPr lang="en-US" dirty="0"/>
              <a:t>Operating System Deployment Modes </a:t>
            </a:r>
          </a:p>
        </p:txBody>
      </p:sp>
      <p:grpSp>
        <p:nvGrpSpPr>
          <p:cNvPr id="3" name="Group 2"/>
          <p:cNvGrpSpPr/>
          <p:nvPr/>
        </p:nvGrpSpPr>
        <p:grpSpPr>
          <a:xfrm>
            <a:off x="565936" y="4045706"/>
            <a:ext cx="5305958" cy="2234660"/>
            <a:chOff x="367014" y="4126334"/>
            <a:chExt cx="5412354" cy="2279470"/>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621713" y="5771364"/>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6170703" y="4026964"/>
            <a:ext cx="5255258" cy="2166013"/>
            <a:chOff x="6876442" y="4270330"/>
            <a:chExt cx="5360637"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8" y="4437811"/>
              <a:ext cx="1439955" cy="847673"/>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610871" cy="664050"/>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mc:AlternateContent xmlns:mc="http://schemas.openxmlformats.org/markup-compatibility/2006" xmlns:p14="http://schemas.microsoft.com/office/powerpoint/2010/main">
        <mc:Choice Requires="p14">
          <p:contentPart p14:bwMode="auto" r:id="rId4">
            <p14:nvContentPartPr>
              <p14:cNvPr id="21" name="Ink 20"/>
              <p14:cNvContentPartPr/>
              <p14:nvPr/>
            </p14:nvContentPartPr>
            <p14:xfrm>
              <a:off x="10202395" y="2306859"/>
              <a:ext cx="13058" cy="25058"/>
            </p14:xfrm>
          </p:contentPart>
        </mc:Choice>
        <mc:Fallback xmlns="">
          <p:pic>
            <p:nvPicPr>
              <p:cNvPr id="21" name="Ink 20"/>
              <p:cNvPicPr/>
              <p:nvPr/>
            </p:nvPicPr>
            <p:blipFill>
              <a:blip r:embed="rId5"/>
              <a:stretch>
                <a:fillRect/>
              </a:stretch>
            </p:blipFill>
            <p:spPr>
              <a:xfrm>
                <a:off x="10190425" y="2295046"/>
                <a:ext cx="36998" cy="48684"/>
              </a:xfrm>
              <a:prstGeom prst="rect">
                <a:avLst/>
              </a:prstGeom>
            </p:spPr>
          </p:pic>
        </mc:Fallback>
      </mc:AlternateContent>
      <p:sp>
        <p:nvSpPr>
          <p:cNvPr id="22" name="Text Placeholder 6"/>
          <p:cNvSpPr txBox="1">
            <a:spLocks/>
          </p:cNvSpPr>
          <p:nvPr/>
        </p:nvSpPr>
        <p:spPr>
          <a:xfrm>
            <a:off x="6170702" y="1131289"/>
            <a:ext cx="5378549" cy="2387601"/>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3999"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2600" dirty="0">
                <a:gradFill>
                  <a:gsLst>
                    <a:gs pos="1250">
                      <a:srgbClr val="0078D7"/>
                    </a:gs>
                    <a:gs pos="99000">
                      <a:srgbClr val="0078D7"/>
                    </a:gs>
                  </a:gsLst>
                  <a:lin ang="5400000" scaled="0"/>
                </a:gradFill>
                <a:latin typeface="Segoe UI Light"/>
              </a:rPr>
              <a:t>Hyper-V Containers</a:t>
            </a:r>
          </a:p>
          <a:p>
            <a:pPr marL="0" indent="0" defTabSz="914367">
              <a:buNone/>
            </a:pPr>
            <a:r>
              <a:rPr lang="en-US" sz="2353" dirty="0">
                <a:solidFill>
                  <a:srgbClr val="323232"/>
                </a:solidFill>
                <a:latin typeface="Segoe UI"/>
              </a:rPr>
              <a:t>Server Core or Nano Server</a:t>
            </a:r>
          </a:p>
          <a:p>
            <a:pPr marL="0" indent="0" defTabSz="914367">
              <a:buNone/>
            </a:pPr>
            <a:endParaRPr lang="en-US" sz="2353" dirty="0">
              <a:solidFill>
                <a:srgbClr val="323232"/>
              </a:solidFill>
              <a:latin typeface="Segoe UI"/>
            </a:endParaRPr>
          </a:p>
          <a:p>
            <a:pPr marL="0" indent="0" defTabSz="914367">
              <a:buNone/>
            </a:pPr>
            <a:r>
              <a:rPr lang="en-US" sz="2353" dirty="0">
                <a:solidFill>
                  <a:srgbClr val="323232"/>
                </a:solidFill>
                <a:latin typeface="Segoe UI"/>
              </a:rPr>
              <a:t>Host can be Nano Server, Windows Server Core, Windows Server w/Desktop, or Windows 10 Pro/Ent</a:t>
            </a:r>
          </a:p>
        </p:txBody>
      </p:sp>
      <p:sp>
        <p:nvSpPr>
          <p:cNvPr id="8" name="&quot;Not Allowed&quot; Symbol 7"/>
          <p:cNvSpPr/>
          <p:nvPr/>
        </p:nvSpPr>
        <p:spPr bwMode="auto">
          <a:xfrm>
            <a:off x="3936465" y="3133424"/>
            <a:ext cx="234175" cy="211873"/>
          </a:xfrm>
          <a:prstGeom prst="noSmoking">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Heart 22"/>
          <p:cNvSpPr/>
          <p:nvPr/>
        </p:nvSpPr>
        <p:spPr bwMode="auto">
          <a:xfrm>
            <a:off x="3837224" y="3479940"/>
            <a:ext cx="198482" cy="158614"/>
          </a:xfrm>
          <a:prstGeom prst="hear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Rounded Corners 23"/>
          <p:cNvSpPr/>
          <p:nvPr/>
        </p:nvSpPr>
        <p:spPr bwMode="auto">
          <a:xfrm>
            <a:off x="4593702" y="-4748"/>
            <a:ext cx="3601069" cy="47677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Clean up talking points.</a:t>
            </a:r>
          </a:p>
        </p:txBody>
      </p:sp>
    </p:spTree>
    <p:extLst>
      <p:ext uri="{BB962C8B-B14F-4D97-AF65-F5344CB8AC3E}">
        <p14:creationId xmlns:p14="http://schemas.microsoft.com/office/powerpoint/2010/main" val="429443394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a:t>
            </a:r>
            <a:r>
              <a:rPr lang="en-US" dirty="0" err="1"/>
              <a:t>env</a:t>
            </a:r>
            <a:r>
              <a:rPr lang="en-US" dirty="0"/>
              <a:t> / Jenkins / container</a:t>
            </a:r>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3278090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Active Directory Identity for Containers</a:t>
            </a:r>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3527509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Containers in AWS</a:t>
            </a:r>
          </a:p>
        </p:txBody>
      </p:sp>
    </p:spTree>
    <p:extLst>
      <p:ext uri="{BB962C8B-B14F-4D97-AF65-F5344CB8AC3E}">
        <p14:creationId xmlns:p14="http://schemas.microsoft.com/office/powerpoint/2010/main" val="271792539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Container Service</a:t>
            </a:r>
          </a:p>
        </p:txBody>
      </p:sp>
    </p:spTree>
    <p:extLst>
      <p:ext uri="{BB962C8B-B14F-4D97-AF65-F5344CB8AC3E}">
        <p14:creationId xmlns:p14="http://schemas.microsoft.com/office/powerpoint/2010/main" val="3801177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270732"/>
          </a:xfrm>
        </p:spPr>
        <p:txBody>
          <a:bodyPr/>
          <a:lstStyle/>
          <a:p>
            <a:r>
              <a:rPr lang="en-US" dirty="0"/>
              <a:t>Messy manual script to install vs. infrastructure as code (picture?)</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33235491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387064"/>
          </a:xfrm>
        </p:spPr>
        <p:txBody>
          <a:bodyPr/>
          <a:lstStyle/>
          <a:p>
            <a:r>
              <a:rPr lang="en-US" dirty="0"/>
              <a:t>Started in Linux in 2003 / 2004</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Consistency through Dev, Test, &amp; Prod</a:t>
            </a:r>
          </a:p>
        </p:txBody>
      </p:sp>
      <p:pic>
        <p:nvPicPr>
          <p:cNvPr id="4" name="Picture 3"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4814" y="1832885"/>
            <a:ext cx="7157948" cy="4489855"/>
          </a:xfrm>
          <a:prstGeom prst="rect">
            <a:avLst/>
          </a:prstGeom>
        </p:spPr>
      </p:pic>
      <p:sp>
        <p:nvSpPr>
          <p:cNvPr id="5" name="TextBox 4"/>
          <p:cNvSpPr txBox="1"/>
          <p:nvPr/>
        </p:nvSpPr>
        <p:spPr>
          <a:xfrm>
            <a:off x="266921" y="3902927"/>
            <a:ext cx="3658308" cy="627864"/>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t>
            </a:r>
          </a:p>
        </p:txBody>
      </p:sp>
    </p:spTree>
    <p:extLst>
      <p:ext uri="{BB962C8B-B14F-4D97-AF65-F5344CB8AC3E}">
        <p14:creationId xmlns:p14="http://schemas.microsoft.com/office/powerpoint/2010/main" val="129995999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sz="quarter" idx="10"/>
          </p:nvPr>
        </p:nvSpPr>
        <p:spPr>
          <a:xfrm>
            <a:off x="269239" y="1189177"/>
            <a:ext cx="11653523" cy="2055114"/>
          </a:xfrm>
        </p:spPr>
        <p:txBody>
          <a:bodyPr/>
          <a:lstStyle/>
          <a:p>
            <a:r>
              <a:rPr lang="en-US" dirty="0"/>
              <a:t>Picture of (messy) server farm?</a:t>
            </a:r>
          </a:p>
          <a:p>
            <a:endParaRPr lang="en-US" dirty="0"/>
          </a:p>
          <a:p>
            <a:r>
              <a:rPr lang="en-US" dirty="0"/>
              <a:t>Works on my machine picture?</a:t>
            </a:r>
          </a:p>
        </p:txBody>
      </p:sp>
    </p:spTree>
    <p:extLst>
      <p:ext uri="{BB962C8B-B14F-4D97-AF65-F5344CB8AC3E}">
        <p14:creationId xmlns:p14="http://schemas.microsoft.com/office/powerpoint/2010/main" val="428370510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Tell and Show</a:t>
            </a:r>
          </a:p>
        </p:txBody>
      </p:sp>
      <p:sp>
        <p:nvSpPr>
          <p:cNvPr id="4" name="Text Placeholder 3"/>
          <p:cNvSpPr>
            <a:spLocks noGrp="1"/>
          </p:cNvSpPr>
          <p:nvPr>
            <p:ph type="body" sz="quarter" idx="12"/>
          </p:nvPr>
        </p:nvSpPr>
        <p:spPr/>
        <p:txBody>
          <a:bodyPr/>
          <a:lstStyle/>
          <a:p>
            <a:r>
              <a:rPr lang="en-US" dirty="0"/>
              <a:t>Enough talking, show me!</a:t>
            </a:r>
          </a:p>
        </p:txBody>
      </p:sp>
    </p:spTree>
    <p:extLst>
      <p:ext uri="{BB962C8B-B14F-4D97-AF65-F5344CB8AC3E}">
        <p14:creationId xmlns:p14="http://schemas.microsoft.com/office/powerpoint/2010/main" val="228861181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Windows Containers in Azure</a:t>
            </a:r>
          </a:p>
        </p:txBody>
      </p:sp>
    </p:spTree>
    <p:extLst>
      <p:ext uri="{BB962C8B-B14F-4D97-AF65-F5344CB8AC3E}">
        <p14:creationId xmlns:p14="http://schemas.microsoft.com/office/powerpoint/2010/main" val="146101551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Azure VM</a:t>
            </a:r>
          </a:p>
        </p:txBody>
      </p:sp>
      <p:pic>
        <p:nvPicPr>
          <p:cNvPr id="6" name="Picture 5"/>
          <p:cNvPicPr>
            <a:picLocks noChangeAspect="1"/>
          </p:cNvPicPr>
          <p:nvPr/>
        </p:nvPicPr>
        <p:blipFill>
          <a:blip r:embed="rId2"/>
          <a:stretch>
            <a:fillRect/>
          </a:stretch>
        </p:blipFill>
        <p:spPr>
          <a:xfrm>
            <a:off x="1474081" y="991852"/>
            <a:ext cx="9246158" cy="57657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4504459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2" name="Title 1"/>
          <p:cNvSpPr>
            <a:spLocks noGrp="1"/>
          </p:cNvSpPr>
          <p:nvPr>
            <p:ph type="title"/>
          </p:nvPr>
        </p:nvSpPr>
        <p:spPr/>
        <p:txBody>
          <a:bodyPr/>
          <a:lstStyle/>
          <a:p>
            <a:r>
              <a:rPr lang="en-US" dirty="0"/>
              <a:t>Azure Container Registry</a:t>
            </a:r>
          </a:p>
        </p:txBody>
      </p:sp>
      <p:pic>
        <p:nvPicPr>
          <p:cNvPr id="4" name="Picture 3"/>
          <p:cNvPicPr>
            <a:picLocks noChangeAspect="1"/>
          </p:cNvPicPr>
          <p:nvPr/>
        </p:nvPicPr>
        <p:blipFill>
          <a:blip r:embed="rId3"/>
          <a:stretch>
            <a:fillRect/>
          </a:stretch>
        </p:blipFill>
        <p:spPr>
          <a:xfrm>
            <a:off x="266920" y="1189176"/>
            <a:ext cx="10777000" cy="5579374"/>
          </a:xfrm>
          <a:prstGeom prst="rect">
            <a:avLst/>
          </a:prstGeom>
        </p:spPr>
      </p:pic>
      <p:sp>
        <p:nvSpPr>
          <p:cNvPr id="5" name="TextBox 4"/>
          <p:cNvSpPr txBox="1"/>
          <p:nvPr/>
        </p:nvSpPr>
        <p:spPr>
          <a:xfrm>
            <a:off x="741680" y="4780230"/>
            <a:ext cx="11450320" cy="627864"/>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solidFill>
                  <a:srgbClr val="00BCF2"/>
                </a:solidFill>
                <a:effectLst/>
                <a:uLnTx/>
                <a:uFillTx/>
                <a:latin typeface="Consolas" panose="020B0609020204030204" pitchFamily="49" charset="0"/>
                <a:ea typeface="+mn-ea"/>
                <a:cs typeface="+mn-cs"/>
              </a:rPr>
              <a:t>az</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acr</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BCF2"/>
                </a:solidFill>
                <a:effectLst/>
                <a:uLnTx/>
                <a:uFillTx/>
                <a:latin typeface="Consolas" panose="020B0609020204030204" pitchFamily="49" charset="0"/>
                <a:ea typeface="+mn-ea"/>
                <a:cs typeface="+mn-cs"/>
              </a:rPr>
              <a:t>create</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-n</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myRegistry</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-g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myResourceGroup</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78D7"/>
                </a:solidFill>
                <a:effectLst/>
                <a:uLnTx/>
                <a:uFillTx/>
                <a:latin typeface="Consolas" panose="020B0609020204030204" pitchFamily="49" charset="0"/>
                <a:ea typeface="+mn-ea"/>
                <a:cs typeface="+mn-cs"/>
              </a:rPr>
              <a:t>-l </a:t>
            </a:r>
            <a:r>
              <a:rPr kumimoji="0" lang="en-US" sz="2400" b="0" i="0" u="none" strike="noStrike" kern="1200" cap="none" spc="0" normalizeH="0" baseline="0" noProof="0" dirty="0" err="1">
                <a:ln>
                  <a:noFill/>
                </a:ln>
                <a:solidFill>
                  <a:srgbClr val="FFFFFF"/>
                </a:solidFill>
                <a:effectLst/>
                <a:uLnTx/>
                <a:uFillTx/>
                <a:latin typeface="Consolas" panose="020B0609020204030204" pitchFamily="49" charset="0"/>
                <a:ea typeface="+mn-ea"/>
                <a:cs typeface="+mn-cs"/>
              </a:rPr>
              <a:t>southcentralus</a:t>
            </a:r>
            <a:endPar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endParaRPr>
          </a:p>
        </p:txBody>
      </p:sp>
    </p:spTree>
    <p:extLst>
      <p:ext uri="{BB962C8B-B14F-4D97-AF65-F5344CB8AC3E}">
        <p14:creationId xmlns:p14="http://schemas.microsoft.com/office/powerpoint/2010/main" val="1290802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38" y="1186356"/>
            <a:ext cx="10881981" cy="2139688"/>
          </a:xfrm>
        </p:spPr>
        <p:txBody>
          <a:bodyPr/>
          <a:lstStyle/>
          <a:p>
            <a:r>
              <a:rPr lang="en-US" dirty="0"/>
              <a:t>Azure Container Registry</a:t>
            </a:r>
          </a:p>
        </p:txBody>
      </p:sp>
      <p:sp>
        <p:nvSpPr>
          <p:cNvPr id="5" name="Text Placeholder 4"/>
          <p:cNvSpPr>
            <a:spLocks noGrp="1"/>
          </p:cNvSpPr>
          <p:nvPr>
            <p:ph type="body" sz="quarter" idx="12"/>
          </p:nvPr>
        </p:nvSpPr>
        <p:spPr>
          <a:xfrm>
            <a:off x="269240" y="5148516"/>
            <a:ext cx="8964247" cy="724246"/>
          </a:xfrm>
        </p:spPr>
        <p:txBody>
          <a:bodyPr/>
          <a:lstStyle/>
          <a:p>
            <a:r>
              <a:rPr lang="en-US" dirty="0"/>
              <a:t>Push and Pull</a:t>
            </a:r>
          </a:p>
        </p:txBody>
      </p:sp>
    </p:spTree>
    <p:extLst>
      <p:ext uri="{BB962C8B-B14F-4D97-AF65-F5344CB8AC3E}">
        <p14:creationId xmlns:p14="http://schemas.microsoft.com/office/powerpoint/2010/main" val="154315080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bwMode="auto">
          <a:xfrm>
            <a:off x="7321232" y="0"/>
            <a:ext cx="4870768"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p:cNvGrpSpPr/>
          <p:nvPr/>
        </p:nvGrpSpPr>
        <p:grpSpPr>
          <a:xfrm>
            <a:off x="233775" y="1386625"/>
            <a:ext cx="7087458" cy="3241431"/>
            <a:chOff x="5081830" y="1272855"/>
            <a:chExt cx="7088463" cy="3241890"/>
          </a:xfrm>
        </p:grpSpPr>
        <p:sp>
          <p:nvSpPr>
            <p:cNvPr id="58" name="Text Placeholder 5"/>
            <p:cNvSpPr txBox="1">
              <a:spLocks/>
            </p:cNvSpPr>
            <p:nvPr/>
          </p:nvSpPr>
          <p:spPr>
            <a:xfrm>
              <a:off x="5081830" y="1272855"/>
              <a:ext cx="7088463" cy="1193879"/>
            </a:xfrm>
            <a:prstGeom prst="rect">
              <a:avLst/>
            </a:prstGeom>
            <a:noFill/>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ct val="0"/>
                </a:spcBef>
                <a:spcAft>
                  <a:spcPts val="1175"/>
                </a:spcAft>
                <a:buClrTx/>
                <a:buSzPct val="90000"/>
                <a:buFont typeface="Arial" pitchFamily="34" charset="0"/>
                <a:buNone/>
                <a:tabLst/>
                <a:defRPr/>
              </a:pPr>
              <a:r>
                <a:rPr kumimoji="0" lang="en-US" sz="3200" b="0" i="0" u="none" strike="noStrike" kern="1200" cap="none" spc="0" normalizeH="0" baseline="0" noProof="0" dirty="0">
                  <a:ln w="3175">
                    <a:noFill/>
                  </a:ln>
                  <a:gradFill>
                    <a:gsLst>
                      <a:gs pos="98571">
                        <a:srgbClr val="505050"/>
                      </a:gs>
                      <a:gs pos="72857">
                        <a:srgbClr val="505050"/>
                      </a:gs>
                    </a:gsLst>
                    <a:lin ang="5400000" scaled="1"/>
                  </a:gradFill>
                  <a:effectLst/>
                  <a:uLnTx/>
                  <a:uFillTx/>
                  <a:latin typeface="Segoe UI Light" panose="020B0502040204020203" pitchFamily="34" charset="0"/>
                  <a:ea typeface="+mn-ea"/>
                  <a:cs typeface="Segoe UI Light" panose="020B0502040204020203" pitchFamily="34" charset="0"/>
                </a:rPr>
                <a:t>Orchestrate Containers on Azure Infrastructure </a:t>
              </a:r>
            </a:p>
          </p:txBody>
        </p:sp>
        <p:cxnSp>
          <p:nvCxnSpPr>
            <p:cNvPr id="60" name="Straight Connector 59"/>
            <p:cNvCxnSpPr/>
            <p:nvPr/>
          </p:nvCxnSpPr>
          <p:spPr>
            <a:xfrm>
              <a:off x="5220853" y="2548098"/>
              <a:ext cx="694944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1" name="Text Placeholder 5"/>
            <p:cNvSpPr txBox="1">
              <a:spLocks/>
            </p:cNvSpPr>
            <p:nvPr/>
          </p:nvSpPr>
          <p:spPr>
            <a:xfrm>
              <a:off x="5081830" y="2746478"/>
              <a:ext cx="6687605" cy="1768267"/>
            </a:xfrm>
            <a:prstGeom prst="rect">
              <a:avLst/>
            </a:prstGeom>
          </p:spPr>
          <p:txBody>
            <a:bodyPr vert="horz" wrap="square" lIns="179259" tIns="143407" rIns="179259" bIns="143407"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Standard Docker tooling and API support</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Streamlined provisioning of DCOS and Docker Swarm</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Linux and Windows Server containers</a:t>
              </a:r>
            </a:p>
            <a:p>
              <a:pPr marL="0" marR="0" lvl="0" indent="0" algn="l" defTabSz="914192" rtl="0" eaLnBrk="1" fontAlgn="auto" latinLnBrk="0" hangingPunct="1">
                <a:lnSpc>
                  <a:spcPct val="90000"/>
                </a:lnSpc>
                <a:spcBef>
                  <a:spcPts val="1200"/>
                </a:spcBef>
                <a:spcAft>
                  <a:spcPts val="0"/>
                </a:spcAft>
                <a:buClrTx/>
                <a:buSzPct val="90000"/>
                <a:buFont typeface="Arial" pitchFamily="34" charset="0"/>
                <a:buNone/>
                <a:tabLst/>
                <a:defRPr/>
              </a:pPr>
              <a:r>
                <a:rPr kumimoji="0" lang="en-US" sz="1800" b="0" i="0" u="none" strike="noStrike" kern="1200" cap="none" spc="0" normalizeH="0" baseline="0" noProof="0" dirty="0">
                  <a:ln>
                    <a:noFill/>
                  </a:ln>
                  <a:gradFill>
                    <a:gsLst>
                      <a:gs pos="98571">
                        <a:srgbClr val="505050"/>
                      </a:gs>
                      <a:gs pos="72857">
                        <a:srgbClr val="505050"/>
                      </a:gs>
                    </a:gsLst>
                    <a:lin ang="5400000" scaled="1"/>
                  </a:gradFill>
                  <a:effectLst/>
                  <a:uLnTx/>
                  <a:uFillTx/>
                  <a:latin typeface="Segoe UI Semibold" panose="020B0702040204020203" pitchFamily="34" charset="0"/>
                  <a:ea typeface="+mn-ea"/>
                  <a:cs typeface="Segoe UI Semibold" panose="020B0702040204020203" pitchFamily="34" charset="0"/>
                </a:rPr>
                <a:t>Azure and Azure Stack</a:t>
              </a: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0911" y="1188417"/>
            <a:ext cx="4284169" cy="4759560"/>
          </a:xfrm>
          <a:prstGeom prst="rect">
            <a:avLst/>
          </a:prstGeom>
        </p:spPr>
      </p:pic>
      <p:sp>
        <p:nvSpPr>
          <p:cNvPr id="3" name="TextBox 2"/>
          <p:cNvSpPr txBox="1"/>
          <p:nvPr/>
        </p:nvSpPr>
        <p:spPr>
          <a:xfrm>
            <a:off x="481762" y="5339999"/>
            <a:ext cx="5885234" cy="1215957"/>
          </a:xfrm>
          <a:prstGeom prst="rect">
            <a:avLst/>
          </a:prstGeom>
        </p:spPr>
        <p:txBody>
          <a:bodyPr vert="horz" wrap="square" lIns="91440" tIns="91440" rIns="91440" bIns="9144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FF0000"/>
                </a:solidFill>
                <a:effectLst/>
                <a:uLnTx/>
                <a:uFillTx/>
                <a:latin typeface="Segoe UI" pitchFamily="34" charset="0"/>
                <a:ea typeface="Segoe UI" pitchFamily="34" charset="0"/>
                <a:cs typeface="Segoe UI" pitchFamily="34" charset="0"/>
              </a:rPr>
              <a:t>Caution: Don’t think of ACS as a true “service”!</a:t>
            </a:r>
          </a:p>
        </p:txBody>
      </p:sp>
      <p:sp>
        <p:nvSpPr>
          <p:cNvPr id="9" name="Title 8"/>
          <p:cNvSpPr>
            <a:spLocks noGrp="1"/>
          </p:cNvSpPr>
          <p:nvPr>
            <p:ph type="title"/>
          </p:nvPr>
        </p:nvSpPr>
        <p:spPr/>
        <p:txBody>
          <a:bodyPr/>
          <a:lstStyle/>
          <a:p>
            <a:r>
              <a:rPr lang="en-US" dirty="0"/>
              <a:t>Azure Container Service</a:t>
            </a:r>
          </a:p>
        </p:txBody>
      </p:sp>
    </p:spTree>
    <p:extLst>
      <p:ext uri="{BB962C8B-B14F-4D97-AF65-F5344CB8AC3E}">
        <p14:creationId xmlns:p14="http://schemas.microsoft.com/office/powerpoint/2010/main" val="5651644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for Linux</a:t>
            </a:r>
          </a:p>
        </p:txBody>
      </p:sp>
      <p:pic>
        <p:nvPicPr>
          <p:cNvPr id="3" name="Picture 2"/>
          <p:cNvPicPr>
            <a:picLocks noChangeAspect="1"/>
          </p:cNvPicPr>
          <p:nvPr/>
        </p:nvPicPr>
        <p:blipFill>
          <a:blip r:embed="rId2"/>
          <a:stretch>
            <a:fillRect/>
          </a:stretch>
        </p:blipFill>
        <p:spPr>
          <a:xfrm>
            <a:off x="348938" y="1189176"/>
            <a:ext cx="7390476" cy="4638095"/>
          </a:xfrm>
          <a:prstGeom prst="rect">
            <a:avLst/>
          </a:prstGeom>
        </p:spPr>
      </p:pic>
      <p:pic>
        <p:nvPicPr>
          <p:cNvPr id="4" name="Picture 3"/>
          <p:cNvPicPr>
            <a:picLocks noChangeAspect="1"/>
          </p:cNvPicPr>
          <p:nvPr/>
        </p:nvPicPr>
        <p:blipFill>
          <a:blip r:embed="rId3"/>
          <a:stretch>
            <a:fillRect/>
          </a:stretch>
        </p:blipFill>
        <p:spPr>
          <a:xfrm>
            <a:off x="677939" y="1029057"/>
            <a:ext cx="7619048" cy="5714286"/>
          </a:xfrm>
          <a:prstGeom prst="rect">
            <a:avLst/>
          </a:prstGeom>
        </p:spPr>
      </p:pic>
      <p:pic>
        <p:nvPicPr>
          <p:cNvPr id="5" name="Picture 4"/>
          <p:cNvPicPr>
            <a:picLocks noChangeAspect="1"/>
          </p:cNvPicPr>
          <p:nvPr/>
        </p:nvPicPr>
        <p:blipFill>
          <a:blip r:embed="rId4"/>
          <a:stretch>
            <a:fillRect/>
          </a:stretch>
        </p:blipFill>
        <p:spPr>
          <a:xfrm>
            <a:off x="1043547" y="1189176"/>
            <a:ext cx="9393993" cy="5648880"/>
          </a:xfrm>
          <a:prstGeom prst="rect">
            <a:avLst/>
          </a:prstGeom>
        </p:spPr>
      </p:pic>
      <p:pic>
        <p:nvPicPr>
          <p:cNvPr id="6" name="Picture 5"/>
          <p:cNvPicPr>
            <a:picLocks noChangeAspect="1"/>
          </p:cNvPicPr>
          <p:nvPr/>
        </p:nvPicPr>
        <p:blipFill>
          <a:blip r:embed="rId5"/>
          <a:stretch>
            <a:fillRect/>
          </a:stretch>
        </p:blipFill>
        <p:spPr>
          <a:xfrm>
            <a:off x="1393902" y="1785358"/>
            <a:ext cx="10651826" cy="3733333"/>
          </a:xfrm>
          <a:prstGeom prst="rect">
            <a:avLst/>
          </a:prstGeom>
        </p:spPr>
      </p:pic>
    </p:spTree>
    <p:extLst>
      <p:ext uri="{BB962C8B-B14F-4D97-AF65-F5344CB8AC3E}">
        <p14:creationId xmlns:p14="http://schemas.microsoft.com/office/powerpoint/2010/main" val="1566385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grpSp>
        <p:nvGrpSpPr>
          <p:cNvPr id="19" name="Group 18"/>
          <p:cNvGrpSpPr/>
          <p:nvPr/>
        </p:nvGrpSpPr>
        <p:grpSpPr>
          <a:xfrm>
            <a:off x="8318810" y="2027105"/>
            <a:ext cx="2870289" cy="4850383"/>
            <a:chOff x="9074711" y="1820862"/>
            <a:chExt cx="3116354" cy="5173663"/>
          </a:xfrm>
        </p:grpSpPr>
        <p:sp>
          <p:nvSpPr>
            <p:cNvPr id="20" name="Rectangle 19"/>
            <p:cNvSpPr/>
            <p:nvPr/>
          </p:nvSpPr>
          <p:spPr bwMode="auto">
            <a:xfrm>
              <a:off x="9074711" y="1820862"/>
              <a:ext cx="2966263" cy="5173663"/>
            </a:xfrm>
            <a:prstGeom prst="rec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 name="Group 20"/>
            <p:cNvGrpSpPr/>
            <p:nvPr/>
          </p:nvGrpSpPr>
          <p:grpSpPr>
            <a:xfrm>
              <a:off x="9254523" y="2146690"/>
              <a:ext cx="2936542" cy="4149261"/>
              <a:chOff x="9637979" y="1567671"/>
              <a:chExt cx="2936542" cy="4149261"/>
            </a:xfrm>
          </p:grpSpPr>
          <p:pic>
            <p:nvPicPr>
              <p:cNvPr id="4" name="Picture 3"/>
              <p:cNvPicPr>
                <a:picLocks noChangeAspect="1"/>
              </p:cNvPicPr>
              <p:nvPr/>
            </p:nvPicPr>
            <p:blipFill>
              <a:blip r:embed="rId3"/>
              <a:stretch>
                <a:fillRect/>
              </a:stretch>
            </p:blipFill>
            <p:spPr>
              <a:xfrm>
                <a:off x="9653481" y="4387590"/>
                <a:ext cx="2600735" cy="132934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02338" y="5210936"/>
                <a:ext cx="1771246" cy="407275"/>
              </a:xfrm>
              <a:prstGeom prst="rect">
                <a:avLst/>
              </a:prstGeom>
            </p:spPr>
          </p:pic>
          <p:sp>
            <p:nvSpPr>
              <p:cNvPr id="6" name="TextBox 5"/>
              <p:cNvSpPr txBox="1"/>
              <p:nvPr/>
            </p:nvSpPr>
            <p:spPr>
              <a:xfrm>
                <a:off x="9726961" y="4387587"/>
                <a:ext cx="2697469" cy="1084975"/>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Container OS</a:t>
                </a:r>
              </a:p>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Image</a:t>
                </a:r>
              </a:p>
            </p:txBody>
          </p:sp>
          <p:grpSp>
            <p:nvGrpSpPr>
              <p:cNvPr id="17" name="Group 16"/>
              <p:cNvGrpSpPr/>
              <p:nvPr/>
            </p:nvGrpSpPr>
            <p:grpSpPr>
              <a:xfrm>
                <a:off x="9637979" y="2994169"/>
                <a:ext cx="2936542" cy="1335430"/>
                <a:chOff x="9448991" y="2935729"/>
                <a:chExt cx="2879224" cy="1309365"/>
              </a:xfrm>
            </p:grpSpPr>
            <p:pic>
              <p:nvPicPr>
                <p:cNvPr id="7" name="Picture 6"/>
                <p:cNvPicPr>
                  <a:picLocks noChangeAspect="1"/>
                </p:cNvPicPr>
                <p:nvPr/>
              </p:nvPicPr>
              <p:blipFill>
                <a:blip r:embed="rId5"/>
                <a:stretch>
                  <a:fillRect/>
                </a:stretch>
              </p:blipFill>
              <p:spPr>
                <a:xfrm>
                  <a:off x="9448993" y="2935729"/>
                  <a:ext cx="2545808" cy="1309365"/>
                </a:xfrm>
                <a:prstGeom prst="rect">
                  <a:avLst/>
                </a:prstGeom>
              </p:spPr>
            </p:pic>
            <p:sp>
              <p:nvSpPr>
                <p:cNvPr id="8" name="TextBox 7"/>
                <p:cNvSpPr txBox="1"/>
                <p:nvPr/>
              </p:nvSpPr>
              <p:spPr>
                <a:xfrm>
                  <a:off x="9733264" y="3317443"/>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9" name="Picture 8"/>
                <p:cNvPicPr>
                  <a:picLocks noChangeAspect="1"/>
                </p:cNvPicPr>
                <p:nvPr/>
              </p:nvPicPr>
              <p:blipFill>
                <a:blip r:embed="rId3"/>
                <a:stretch>
                  <a:fillRect/>
                </a:stretch>
              </p:blipFill>
              <p:spPr>
                <a:xfrm>
                  <a:off x="9448991" y="2935729"/>
                  <a:ext cx="2545810" cy="1303395"/>
                </a:xfrm>
                <a:prstGeom prst="rect">
                  <a:avLst/>
                </a:prstGeom>
              </p:spPr>
            </p:pic>
            <p:sp>
              <p:nvSpPr>
                <p:cNvPr id="10" name="TextBox 9"/>
                <p:cNvSpPr txBox="1"/>
                <p:nvPr/>
              </p:nvSpPr>
              <p:spPr>
                <a:xfrm>
                  <a:off x="9536236" y="2961952"/>
                  <a:ext cx="2791979"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Web-Server</a:t>
                  </a:r>
                </a:p>
              </p:txBody>
            </p:sp>
            <p:sp>
              <p:nvSpPr>
                <p:cNvPr id="11" name="Rectangle 10"/>
                <p:cNvSpPr/>
                <p:nvPr/>
              </p:nvSpPr>
              <p:spPr bwMode="auto">
                <a:xfrm>
                  <a:off x="10151478" y="3552857"/>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1</a:t>
                  </a:r>
                </a:p>
              </p:txBody>
            </p:sp>
          </p:grpSp>
          <p:grpSp>
            <p:nvGrpSpPr>
              <p:cNvPr id="18" name="Group 17"/>
              <p:cNvGrpSpPr/>
              <p:nvPr/>
            </p:nvGrpSpPr>
            <p:grpSpPr>
              <a:xfrm>
                <a:off x="9646754" y="1567671"/>
                <a:ext cx="2607462" cy="1329342"/>
                <a:chOff x="9457596" y="1537072"/>
                <a:chExt cx="2556567" cy="1303395"/>
              </a:xfrm>
            </p:grpSpPr>
            <p:sp>
              <p:nvSpPr>
                <p:cNvPr id="12" name="TextBox 11"/>
                <p:cNvSpPr txBox="1"/>
                <p:nvPr/>
              </p:nvSpPr>
              <p:spPr>
                <a:xfrm>
                  <a:off x="9740343" y="1957194"/>
                  <a:ext cx="1736673"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solidFill>
                        <a:srgbClr val="0078D7"/>
                      </a:solidFill>
                      <a:latin typeface="Segoe UI"/>
                    </a:rPr>
                    <a:t>Sandbox</a:t>
                  </a:r>
                </a:p>
              </p:txBody>
            </p:sp>
            <p:pic>
              <p:nvPicPr>
                <p:cNvPr id="13" name="Picture 12"/>
                <p:cNvPicPr>
                  <a:picLocks noChangeAspect="1"/>
                </p:cNvPicPr>
                <p:nvPr/>
              </p:nvPicPr>
              <p:blipFill>
                <a:blip r:embed="rId3"/>
                <a:stretch>
                  <a:fillRect/>
                </a:stretch>
              </p:blipFill>
              <p:spPr>
                <a:xfrm>
                  <a:off x="9457596" y="1537072"/>
                  <a:ext cx="2537206" cy="1303395"/>
                </a:xfrm>
                <a:prstGeom prst="rect">
                  <a:avLst/>
                </a:prstGeom>
              </p:spPr>
            </p:pic>
            <p:sp>
              <p:nvSpPr>
                <p:cNvPr id="14" name="TextBox 13"/>
                <p:cNvSpPr txBox="1"/>
                <p:nvPr/>
              </p:nvSpPr>
              <p:spPr>
                <a:xfrm>
                  <a:off x="9589233" y="1682593"/>
                  <a:ext cx="2424930" cy="642936"/>
                </a:xfrm>
                <a:prstGeom prst="rect">
                  <a:avLst/>
                </a:prstGeom>
                <a:noFill/>
              </p:spPr>
              <p:txBody>
                <a:bodyPr wrap="square" lIns="179056" tIns="143245" rIns="179056" bIns="143245" rtlCol="0">
                  <a:spAutoFit/>
                </a:bodyPr>
                <a:lstStyle/>
                <a:p>
                  <a:pPr algn="ctr" defTabSz="914367">
                    <a:lnSpc>
                      <a:spcPct val="90000"/>
                    </a:lnSpc>
                    <a:spcAft>
                      <a:spcPts val="587"/>
                    </a:spcAft>
                  </a:pPr>
                  <a:r>
                    <a:rPr lang="en-US" sz="2350" dirty="0">
                      <a:gradFill>
                        <a:gsLst>
                          <a:gs pos="2917">
                            <a:srgbClr val="FFFFFF"/>
                          </a:gs>
                          <a:gs pos="30000">
                            <a:srgbClr val="FFFFFF"/>
                          </a:gs>
                        </a:gsLst>
                        <a:lin ang="5400000" scaled="0"/>
                      </a:gradFill>
                      <a:latin typeface="Segoe UI"/>
                    </a:rPr>
                    <a:t>CMD</a:t>
                  </a:r>
                </a:p>
              </p:txBody>
            </p:sp>
            <p:sp>
              <p:nvSpPr>
                <p:cNvPr id="15" name="Rectangle 14"/>
                <p:cNvSpPr/>
                <p:nvPr/>
              </p:nvSpPr>
              <p:spPr bwMode="auto">
                <a:xfrm>
                  <a:off x="10056941" y="2197308"/>
                  <a:ext cx="1482848" cy="423074"/>
                </a:xfrm>
                <a:prstGeom prst="rect">
                  <a:avLst/>
                </a:prstGeom>
                <a:noFill/>
                <a:ln w="38100">
                  <a:solidFill>
                    <a:schemeClr val="tx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661" rIns="0" bIns="45661" numCol="1" rtlCol="0" anchor="ctr" anchorCtr="0" compatLnSpc="1">
                  <a:prstTxWarp prst="textNoShape">
                    <a:avLst/>
                  </a:prstTxWarp>
                </a:bodyPr>
                <a:lstStyle/>
                <a:p>
                  <a:pPr algn="ctr" defTabSz="912848" fontAlgn="base">
                    <a:spcBef>
                      <a:spcPct val="0"/>
                    </a:spcBef>
                    <a:spcAft>
                      <a:spcPct val="0"/>
                    </a:spcAft>
                  </a:pPr>
                  <a:r>
                    <a:rPr lang="en-US" sz="1763" dirty="0">
                      <a:solidFill>
                        <a:srgbClr val="FFFFFF"/>
                      </a:solidFill>
                      <a:latin typeface="Segoe UI"/>
                    </a:rPr>
                    <a:t>Layer 2</a:t>
                  </a:r>
                </a:p>
              </p:txBody>
            </p:sp>
          </p:grpSp>
        </p:grpSp>
      </p:gr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
        <p:nvSpPr>
          <p:cNvPr id="24" name="Rectangle 23"/>
          <p:cNvSpPr/>
          <p:nvPr/>
        </p:nvSpPr>
        <p:spPr bwMode="auto">
          <a:xfrm>
            <a:off x="269238" y="2007617"/>
            <a:ext cx="8068844" cy="464775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FROM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microsoft</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windowsservercore</a:t>
            </a: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LABEL Description="IIS" Vendor="Microsoft" Version="10"</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RUN </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powershell</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-Command Add-</a:t>
            </a:r>
            <a:r>
              <a:rPr lang="en-US"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WindowsFeature</a:t>
            </a: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Web-Server</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CMD [ "ping", "localhost", "-t" ]</a:t>
            </a:r>
          </a:p>
        </p:txBody>
      </p:sp>
      <p:sp>
        <p:nvSpPr>
          <p:cNvPr id="26" name="TextBox 25"/>
          <p:cNvSpPr txBox="1"/>
          <p:nvPr/>
        </p:nvSpPr>
        <p:spPr>
          <a:xfrm>
            <a:off x="269237" y="6322719"/>
            <a:ext cx="8049573" cy="433965"/>
          </a:xfrm>
          <a:prstGeom prst="rect">
            <a:avLst/>
          </a:prstGeom>
          <a:noFill/>
        </p:spPr>
        <p:txBody>
          <a:bodyPr wrap="square" lIns="182880" tIns="146304" rIns="182880" bIns="146304" rtlCol="0">
            <a:spAutoFit/>
          </a:bodyPr>
          <a:lstStyle/>
          <a:p>
            <a:pPr algn="ctr">
              <a:lnSpc>
                <a:spcPct val="90000"/>
              </a:lnSpc>
              <a:spcAft>
                <a:spcPts val="600"/>
              </a:spcAft>
            </a:pPr>
            <a:r>
              <a:rPr lang="en-US" sz="1000" i="1" dirty="0">
                <a:solidFill>
                  <a:schemeClr val="bg1"/>
                </a:solidFill>
              </a:rPr>
              <a:t>Source: https://github.com/Microsoft/Virtualization-Documentation/tree/live/windows-container-samples/iis</a:t>
            </a:r>
          </a:p>
        </p:txBody>
      </p:sp>
      <p:sp>
        <p:nvSpPr>
          <p:cNvPr id="29" name="TextBox 28"/>
          <p:cNvSpPr txBox="1"/>
          <p:nvPr/>
        </p:nvSpPr>
        <p:spPr>
          <a:xfrm>
            <a:off x="10936089" y="522726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7.68 GB</a:t>
            </a:r>
          </a:p>
        </p:txBody>
      </p:sp>
      <p:sp>
        <p:nvSpPr>
          <p:cNvPr id="30" name="TextBox 29"/>
          <p:cNvSpPr txBox="1"/>
          <p:nvPr/>
        </p:nvSpPr>
        <p:spPr>
          <a:xfrm>
            <a:off x="10957851" y="4043500"/>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1.74 GB</a:t>
            </a:r>
          </a:p>
        </p:txBody>
      </p:sp>
      <p:sp>
        <p:nvSpPr>
          <p:cNvPr id="31" name="TextBox 30"/>
          <p:cNvSpPr txBox="1"/>
          <p:nvPr/>
        </p:nvSpPr>
        <p:spPr>
          <a:xfrm>
            <a:off x="10935482" y="2714796"/>
            <a:ext cx="1255911"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rgbClr val="D83B01"/>
                </a:solidFill>
              </a:rPr>
              <a:t>41 Kb</a:t>
            </a:r>
          </a:p>
        </p:txBody>
      </p:sp>
      <p:cxnSp>
        <p:nvCxnSpPr>
          <p:cNvPr id="33" name="Straight Arrow Connector 32"/>
          <p:cNvCxnSpPr/>
          <p:nvPr/>
        </p:nvCxnSpPr>
        <p:spPr>
          <a:xfrm flipH="1" flipV="1">
            <a:off x="4716966" y="3650447"/>
            <a:ext cx="3767457" cy="1814938"/>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20" idx="1"/>
          </p:cNvCxnSpPr>
          <p:nvPr/>
        </p:nvCxnSpPr>
        <p:spPr>
          <a:xfrm flipH="1">
            <a:off x="7181386" y="4452297"/>
            <a:ext cx="1137424" cy="125107"/>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cxnSpLocks/>
            <a:stCxn id="13" idx="1"/>
          </p:cNvCxnSpPr>
          <p:nvPr/>
        </p:nvCxnSpPr>
        <p:spPr>
          <a:xfrm flipH="1">
            <a:off x="4661336" y="2955712"/>
            <a:ext cx="3831170" cy="2070151"/>
          </a:xfrm>
          <a:prstGeom prst="straightConnector1">
            <a:avLst/>
          </a:prstGeom>
          <a:ln w="57150">
            <a:solidFill>
              <a:srgbClr val="FFFF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808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2"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right)">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right)">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right)">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046429"/>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97125" y="1020138"/>
            <a:ext cx="11956188" cy="576539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Docker Architecture</a:t>
            </a:r>
          </a:p>
        </p:txBody>
      </p:sp>
      <p:sp>
        <p:nvSpPr>
          <p:cNvPr id="64" name="TextBox 63"/>
          <p:cNvSpPr txBox="1"/>
          <p:nvPr/>
        </p:nvSpPr>
        <p:spPr>
          <a:xfrm>
            <a:off x="7989145" y="6424035"/>
            <a:ext cx="4140820" cy="433965"/>
          </a:xfrm>
          <a:prstGeom prst="rect">
            <a:avLst/>
          </a:prstGeom>
          <a:noFill/>
        </p:spPr>
        <p:txBody>
          <a:bodyPr wrap="square" lIns="182880" tIns="146304" rIns="182880" bIns="146304" rtlCol="0">
            <a:spAutoFit/>
          </a:bodyPr>
          <a:lstStyle/>
          <a:p>
            <a:pPr>
              <a:lnSpc>
                <a:spcPct val="90000"/>
              </a:lnSpc>
              <a:spcAft>
                <a:spcPts val="600"/>
              </a:spcAft>
            </a:pPr>
            <a:r>
              <a:rPr lang="en-US" sz="1000" dirty="0">
                <a:gradFill>
                  <a:gsLst>
                    <a:gs pos="2917">
                      <a:schemeClr val="tx1"/>
                    </a:gs>
                    <a:gs pos="30000">
                      <a:schemeClr val="tx1"/>
                    </a:gs>
                  </a:gsLst>
                  <a:lin ang="5400000" scaled="0"/>
                </a:gradFill>
              </a:rPr>
              <a:t>Source: https://dzone.com/refcardz/getting-started-with-docker-1</a:t>
            </a:r>
          </a:p>
        </p:txBody>
      </p:sp>
      <p:grpSp>
        <p:nvGrpSpPr>
          <p:cNvPr id="66" name="Group 65"/>
          <p:cNvGrpSpPr/>
          <p:nvPr/>
        </p:nvGrpSpPr>
        <p:grpSpPr>
          <a:xfrm>
            <a:off x="1484059" y="1189176"/>
            <a:ext cx="9498541" cy="5392098"/>
            <a:chOff x="5248171" y="28415"/>
            <a:chExt cx="6837159" cy="4907109"/>
          </a:xfrm>
        </p:grpSpPr>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414163" y="2108340"/>
              <a:ext cx="947854" cy="267629"/>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ea typeface="Segoe UI" pitchFamily="34" charset="0"/>
                  <a:cs typeface="Segoe UI" pitchFamily="34" charset="0"/>
                </a:rPr>
                <a:t>docker</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362017" y="1639838"/>
              <a:ext cx="915090" cy="602317"/>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362017" y="2242155"/>
              <a:ext cx="909015" cy="1547848"/>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47737" y="1452210"/>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506139"/>
              <a:ext cx="687634" cy="128386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32" idx="1"/>
            </p:cNvCxnSpPr>
            <p:nvPr/>
          </p:nvCxnSpPr>
          <p:spPr>
            <a:xfrm>
              <a:off x="9891194" y="3790002"/>
              <a:ext cx="648581" cy="39462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895997" y="28415"/>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16540" y="28415"/>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48171" y="46878"/>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grpSp>
    </p:spTree>
    <p:extLst>
      <p:ext uri="{BB962C8B-B14F-4D97-AF65-F5344CB8AC3E}">
        <p14:creationId xmlns:p14="http://schemas.microsoft.com/office/powerpoint/2010/main" val="2645485376"/>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History Lesson</a:t>
            </a:r>
            <a:endParaRPr lang="en-US" dirty="0"/>
          </a:p>
        </p:txBody>
      </p:sp>
      <p:sp>
        <p:nvSpPr>
          <p:cNvPr id="2" name="Text Placeholder 1"/>
          <p:cNvSpPr>
            <a:spLocks noGrp="1"/>
          </p:cNvSpPr>
          <p:nvPr>
            <p:ph type="body" sz="quarter" idx="10"/>
          </p:nvPr>
        </p:nvSpPr>
        <p:spPr>
          <a:xfrm>
            <a:off x="269240" y="1189177"/>
            <a:ext cx="6737798" cy="2387064"/>
          </a:xfrm>
        </p:spPr>
        <p:txBody>
          <a:bodyPr/>
          <a:lstStyle/>
          <a:p>
            <a:r>
              <a:rPr lang="en-US" dirty="0"/>
              <a:t>Started in Linux in 2003/2004</a:t>
            </a:r>
          </a:p>
          <a:p>
            <a:pPr lvl="1"/>
            <a:r>
              <a:rPr lang="en-US" dirty="0"/>
              <a:t>present, but not very usable</a:t>
            </a:r>
          </a:p>
          <a:p>
            <a:pPr lvl="1"/>
            <a:endParaRPr lang="en-US" dirty="0"/>
          </a:p>
          <a:p>
            <a:r>
              <a:rPr lang="en-US" dirty="0"/>
              <a:t>Docker made them popular starting June 2014</a:t>
            </a:r>
          </a:p>
          <a:p>
            <a:pPr lvl="1"/>
            <a:r>
              <a:rPr lang="en-US" dirty="0"/>
              <a:t>made easy to use, didn’t invent them</a:t>
            </a:r>
          </a:p>
        </p:txBody>
      </p:sp>
      <p:pic>
        <p:nvPicPr>
          <p:cNvPr id="2050" name="Picture 2" descr="Image result for contai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6922" y="118917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49321" y="4756935"/>
            <a:ext cx="11404315" cy="1957459"/>
          </a:xfrm>
          <a:prstGeom prst="rect">
            <a:avLst/>
          </a:prstGeom>
          <a:solidFill>
            <a:schemeClr val="tx1"/>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 https://www.docker.com/what-docker</a:t>
            </a:r>
          </a:p>
        </p:txBody>
      </p:sp>
      <p:sp>
        <p:nvSpPr>
          <p:cNvPr id="3" name="TextBox 2"/>
          <p:cNvSpPr txBox="1"/>
          <p:nvPr/>
        </p:nvSpPr>
        <p:spPr>
          <a:xfrm>
            <a:off x="6513816" y="289511"/>
            <a:ext cx="5411264" cy="1625060"/>
          </a:xfrm>
          <a:prstGeom prst="rect">
            <a:avLst/>
          </a:prstGeom>
          <a:solidFill>
            <a:srgbClr val="FFFF00"/>
          </a:solid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Add more - http://www.structureconf.com/bryan-cantrills-wild-ride-through-the-history-of-the-container/</a:t>
            </a:r>
          </a:p>
        </p:txBody>
      </p:sp>
    </p:spTree>
    <p:extLst>
      <p:ext uri="{BB962C8B-B14F-4D97-AF65-F5344CB8AC3E}">
        <p14:creationId xmlns:p14="http://schemas.microsoft.com/office/powerpoint/2010/main" val="1314543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 Offer</a:t>
            </a:r>
          </a:p>
        </p:txBody>
      </p:sp>
      <p:graphicFrame>
        <p:nvGraphicFramePr>
          <p:cNvPr id="5" name="Diagram 4"/>
          <p:cNvGraphicFramePr/>
          <p:nvPr>
            <p:extLst/>
          </p:nvPr>
        </p:nvGraphicFramePr>
        <p:xfrm>
          <a:off x="269240" y="1189176"/>
          <a:ext cx="11655840" cy="49491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910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736C5F08-9FC6-41BE-AA3A-31B69B2BCA75}"/>
                                            </p:graphicEl>
                                          </p:spTgt>
                                        </p:tgtEl>
                                        <p:attrNameLst>
                                          <p:attrName>style.visibility</p:attrName>
                                        </p:attrNameLst>
                                      </p:cBhvr>
                                      <p:to>
                                        <p:strVal val="visible"/>
                                      </p:to>
                                    </p:set>
                                    <p:animEffect transition="in" filter="fade">
                                      <p:cBhvr>
                                        <p:cTn id="7" dur="500"/>
                                        <p:tgtEl>
                                          <p:spTgt spid="5">
                                            <p:graphicEl>
                                              <a:dgm id="{736C5F08-9FC6-41BE-AA3A-31B69B2BCA7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383B7F30-9F90-4551-BEB0-77A34503DAC3}"/>
                                            </p:graphicEl>
                                          </p:spTgt>
                                        </p:tgtEl>
                                        <p:attrNameLst>
                                          <p:attrName>style.visibility</p:attrName>
                                        </p:attrNameLst>
                                      </p:cBhvr>
                                      <p:to>
                                        <p:strVal val="visible"/>
                                      </p:to>
                                    </p:set>
                                    <p:animEffect transition="in" filter="fade">
                                      <p:cBhvr>
                                        <p:cTn id="12" dur="500"/>
                                        <p:tgtEl>
                                          <p:spTgt spid="5">
                                            <p:graphicEl>
                                              <a:dgm id="{383B7F30-9F90-4551-BEB0-77A34503DAC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7323956C-BD54-427B-B2C9-F3270E6B8B2C}"/>
                                            </p:graphicEl>
                                          </p:spTgt>
                                        </p:tgtEl>
                                        <p:attrNameLst>
                                          <p:attrName>style.visibility</p:attrName>
                                        </p:attrNameLst>
                                      </p:cBhvr>
                                      <p:to>
                                        <p:strVal val="visible"/>
                                      </p:to>
                                    </p:set>
                                    <p:animEffect transition="in" filter="fade">
                                      <p:cBhvr>
                                        <p:cTn id="17" dur="500"/>
                                        <p:tgtEl>
                                          <p:spTgt spid="5">
                                            <p:graphicEl>
                                              <a:dgm id="{7323956C-BD54-427B-B2C9-F3270E6B8B2C}"/>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6CD9D32F-A6F2-4615-8F8C-D843C5F41FD8}"/>
                                            </p:graphicEl>
                                          </p:spTgt>
                                        </p:tgtEl>
                                        <p:attrNameLst>
                                          <p:attrName>style.visibility</p:attrName>
                                        </p:attrNameLst>
                                      </p:cBhvr>
                                      <p:to>
                                        <p:strVal val="visible"/>
                                      </p:to>
                                    </p:set>
                                    <p:animEffect transition="in" filter="fade">
                                      <p:cBhvr>
                                        <p:cTn id="22" dur="500"/>
                                        <p:tgtEl>
                                          <p:spTgt spid="5">
                                            <p:graphicEl>
                                              <a:dgm id="{6CD9D32F-A6F2-4615-8F8C-D843C5F41FD8}"/>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3B1C04B8-E0C0-4D68-A368-BA45529F40FC}"/>
                                            </p:graphicEl>
                                          </p:spTgt>
                                        </p:tgtEl>
                                        <p:attrNameLst>
                                          <p:attrName>style.visibility</p:attrName>
                                        </p:attrNameLst>
                                      </p:cBhvr>
                                      <p:to>
                                        <p:strVal val="visible"/>
                                      </p:to>
                                    </p:set>
                                    <p:animEffect transition="in" filter="fade">
                                      <p:cBhvr>
                                        <p:cTn id="27" dur="500"/>
                                        <p:tgtEl>
                                          <p:spTgt spid="5">
                                            <p:graphicEl>
                                              <a:dgm id="{3B1C04B8-E0C0-4D68-A368-BA45529F40FC}"/>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graphicEl>
                                              <a:dgm id="{A61E34F9-2D9D-4D9B-934A-A0B0B29BD058}"/>
                                            </p:graphicEl>
                                          </p:spTgt>
                                        </p:tgtEl>
                                        <p:attrNameLst>
                                          <p:attrName>style.visibility</p:attrName>
                                        </p:attrNameLst>
                                      </p:cBhvr>
                                      <p:to>
                                        <p:strVal val="visible"/>
                                      </p:to>
                                    </p:set>
                                    <p:animEffect transition="in" filter="fade">
                                      <p:cBhvr>
                                        <p:cTn id="32" dur="500"/>
                                        <p:tgtEl>
                                          <p:spTgt spid="5">
                                            <p:graphicEl>
                                              <a:dgm id="{A61E34F9-2D9D-4D9B-934A-A0B0B29BD058}"/>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graphicEl>
                                              <a:dgm id="{CA918866-A5D6-4783-BC50-DF984285578B}"/>
                                            </p:graphicEl>
                                          </p:spTgt>
                                        </p:tgtEl>
                                        <p:attrNameLst>
                                          <p:attrName>style.visibility</p:attrName>
                                        </p:attrNameLst>
                                      </p:cBhvr>
                                      <p:to>
                                        <p:strVal val="visible"/>
                                      </p:to>
                                    </p:set>
                                    <p:animEffect transition="in" filter="fade">
                                      <p:cBhvr>
                                        <p:cTn id="37" dur="500"/>
                                        <p:tgtEl>
                                          <p:spTgt spid="5">
                                            <p:graphicEl>
                                              <a:dgm id="{CA918866-A5D6-4783-BC50-DF984285578B}"/>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graphicEl>
                                              <a:dgm id="{2A3ED0CE-2B2E-4B58-8B9B-3DE1B86A2A1C}"/>
                                            </p:graphicEl>
                                          </p:spTgt>
                                        </p:tgtEl>
                                        <p:attrNameLst>
                                          <p:attrName>style.visibility</p:attrName>
                                        </p:attrNameLst>
                                      </p:cBhvr>
                                      <p:to>
                                        <p:strVal val="visible"/>
                                      </p:to>
                                    </p:set>
                                    <p:animEffect transition="in" filter="fade">
                                      <p:cBhvr>
                                        <p:cTn id="42" dur="500"/>
                                        <p:tgtEl>
                                          <p:spTgt spid="5">
                                            <p:graphicEl>
                                              <a:dgm id="{2A3ED0CE-2B2E-4B58-8B9B-3DE1B86A2A1C}"/>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21F0D557-A662-454D-ABC3-8B303B74E99A}"/>
                                            </p:graphicEl>
                                          </p:spTgt>
                                        </p:tgtEl>
                                        <p:attrNameLst>
                                          <p:attrName>style.visibility</p:attrName>
                                        </p:attrNameLst>
                                      </p:cBhvr>
                                      <p:to>
                                        <p:strVal val="visible"/>
                                      </p:to>
                                    </p:set>
                                    <p:animEffect transition="in" filter="fade">
                                      <p:cBhvr>
                                        <p:cTn id="47" dur="500"/>
                                        <p:tgtEl>
                                          <p:spTgt spid="5">
                                            <p:graphicEl>
                                              <a:dgm id="{21F0D557-A662-454D-ABC3-8B303B74E99A}"/>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graphicEl>
                                              <a:dgm id="{4FCC1A90-3762-42B5-BE31-67F814B28E56}"/>
                                            </p:graphicEl>
                                          </p:spTgt>
                                        </p:tgtEl>
                                        <p:attrNameLst>
                                          <p:attrName>style.visibility</p:attrName>
                                        </p:attrNameLst>
                                      </p:cBhvr>
                                      <p:to>
                                        <p:strVal val="visible"/>
                                      </p:to>
                                    </p:set>
                                    <p:animEffect transition="in" filter="fade">
                                      <p:cBhvr>
                                        <p:cTn id="52" dur="500"/>
                                        <p:tgtEl>
                                          <p:spTgt spid="5">
                                            <p:graphicEl>
                                              <a:dgm id="{4FCC1A90-3762-42B5-BE31-67F814B28E56}"/>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2CE2FDC9-32EC-48EE-93DF-D2DEB90A27BA}"/>
                                            </p:graphicEl>
                                          </p:spTgt>
                                        </p:tgtEl>
                                        <p:attrNameLst>
                                          <p:attrName>style.visibility</p:attrName>
                                        </p:attrNameLst>
                                      </p:cBhvr>
                                      <p:to>
                                        <p:strVal val="visible"/>
                                      </p:to>
                                    </p:set>
                                    <p:animEffect transition="in" filter="fade">
                                      <p:cBhvr>
                                        <p:cTn id="57" dur="500"/>
                                        <p:tgtEl>
                                          <p:spTgt spid="5">
                                            <p:graphicEl>
                                              <a:dgm id="{2CE2FDC9-32EC-48EE-93DF-D2DEB90A27BA}"/>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472C17AA-61C3-4F41-876D-EF1F9C105B09}"/>
                                            </p:graphicEl>
                                          </p:spTgt>
                                        </p:tgtEl>
                                        <p:attrNameLst>
                                          <p:attrName>style.visibility</p:attrName>
                                        </p:attrNameLst>
                                      </p:cBhvr>
                                      <p:to>
                                        <p:strVal val="visible"/>
                                      </p:to>
                                    </p:set>
                                    <p:animEffect transition="in" filter="fade">
                                      <p:cBhvr>
                                        <p:cTn id="62" dur="500"/>
                                        <p:tgtEl>
                                          <p:spTgt spid="5">
                                            <p:graphicEl>
                                              <a:dgm id="{472C17AA-61C3-4F41-876D-EF1F9C105B0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bwMode="auto">
          <a:xfrm>
            <a:off x="1016981" y="1193004"/>
            <a:ext cx="4036884" cy="448148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Container Host</a:t>
            </a:r>
          </a:p>
        </p:txBody>
      </p:sp>
      <p:sp>
        <p:nvSpPr>
          <p:cNvPr id="4" name="Rectangle 3"/>
          <p:cNvSpPr/>
          <p:nvPr/>
        </p:nvSpPr>
        <p:spPr bwMode="auto">
          <a:xfrm>
            <a:off x="3113896" y="2909036"/>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dirty="0"/>
              <a:t>Windows Containers</a:t>
            </a:r>
          </a:p>
        </p:txBody>
      </p:sp>
      <p:sp>
        <p:nvSpPr>
          <p:cNvPr id="3" name="Rectangle 2"/>
          <p:cNvSpPr/>
          <p:nvPr/>
        </p:nvSpPr>
        <p:spPr bwMode="auto">
          <a:xfrm>
            <a:off x="1016982" y="5726113"/>
            <a:ext cx="10008658"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3263277" y="4630970"/>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3263280" y="369777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5199702" y="3284365"/>
            <a:ext cx="2838277" cy="22798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10" name="Rectangle 9"/>
          <p:cNvSpPr/>
          <p:nvPr/>
        </p:nvSpPr>
        <p:spPr bwMode="auto">
          <a:xfrm>
            <a:off x="5358493" y="4404737"/>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11" name="Rectangle 10"/>
          <p:cNvSpPr/>
          <p:nvPr/>
        </p:nvSpPr>
        <p:spPr bwMode="auto">
          <a:xfrm>
            <a:off x="6703827" y="4404737"/>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23" name="Rectangle 22"/>
          <p:cNvSpPr/>
          <p:nvPr/>
        </p:nvSpPr>
        <p:spPr bwMode="auto">
          <a:xfrm>
            <a:off x="1166363" y="1828550"/>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313240" y="257546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313239" y="3335293"/>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1313238" y="4061874"/>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1311465" y="4801098"/>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8" name="Rectangle 27"/>
          <p:cNvSpPr/>
          <p:nvPr/>
        </p:nvSpPr>
        <p:spPr bwMode="auto">
          <a:xfrm>
            <a:off x="8183817" y="3284364"/>
            <a:ext cx="2838277" cy="227855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Windows Server Container</a:t>
            </a:r>
          </a:p>
        </p:txBody>
      </p:sp>
      <p:sp>
        <p:nvSpPr>
          <p:cNvPr id="29" name="Rectangle 28"/>
          <p:cNvSpPr/>
          <p:nvPr/>
        </p:nvSpPr>
        <p:spPr bwMode="auto">
          <a:xfrm>
            <a:off x="8342608" y="4403490"/>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System Processes</a:t>
            </a:r>
          </a:p>
        </p:txBody>
      </p:sp>
      <p:sp>
        <p:nvSpPr>
          <p:cNvPr id="30" name="Rectangle 29"/>
          <p:cNvSpPr/>
          <p:nvPr/>
        </p:nvSpPr>
        <p:spPr bwMode="auto">
          <a:xfrm>
            <a:off x="9687941" y="4403490"/>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505050"/>
                </a:solidFill>
                <a:latin typeface="Segoe UI"/>
              </a:rPr>
              <a:t>Application Processes</a:t>
            </a:r>
          </a:p>
        </p:txBody>
      </p:sp>
      <p:sp>
        <p:nvSpPr>
          <p:cNvPr id="19" name="TextBox 18"/>
          <p:cNvSpPr txBox="1"/>
          <p:nvPr/>
        </p:nvSpPr>
        <p:spPr>
          <a:xfrm>
            <a:off x="9987512" y="6673334"/>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3062417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P spid="5" grpId="0" animBg="1"/>
      <p:bldP spid="6" grpId="0" animBg="1"/>
      <p:bldP spid="7" grpId="0" animBg="1"/>
      <p:bldP spid="10" grpId="0" animBg="1"/>
      <p:bldP spid="11"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Rectangle 31"/>
          <p:cNvSpPr/>
          <p:nvPr/>
        </p:nvSpPr>
        <p:spPr bwMode="auto">
          <a:xfrm>
            <a:off x="1218684" y="1189176"/>
            <a:ext cx="4652647" cy="484598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vert270"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chemeClr val="bg1"/>
                </a:solidFill>
                <a:latin typeface="Segoe UI"/>
                <a:ea typeface="Segoe UI" pitchFamily="34" charset="0"/>
                <a:cs typeface="Segoe UI" pitchFamily="34" charset="0"/>
              </a:rPr>
              <a:t>Container Host</a:t>
            </a:r>
          </a:p>
        </p:txBody>
      </p:sp>
      <p:sp>
        <p:nvSpPr>
          <p:cNvPr id="28" name="Rounded Rectangle 27"/>
          <p:cNvSpPr/>
          <p:nvPr/>
        </p:nvSpPr>
        <p:spPr bwMode="auto">
          <a:xfrm>
            <a:off x="6020714" y="1376730"/>
            <a:ext cx="4758478" cy="4658429"/>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4" name="Rectangle 3"/>
          <p:cNvSpPr/>
          <p:nvPr/>
        </p:nvSpPr>
        <p:spPr bwMode="auto">
          <a:xfrm>
            <a:off x="3930368" y="2382524"/>
            <a:ext cx="1788743" cy="26551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 name="Title 1"/>
          <p:cNvSpPr>
            <a:spLocks noGrp="1"/>
          </p:cNvSpPr>
          <p:nvPr>
            <p:ph type="title"/>
          </p:nvPr>
        </p:nvSpPr>
        <p:spPr/>
        <p:txBody>
          <a:bodyPr/>
          <a:lstStyle/>
          <a:p>
            <a:r>
              <a:rPr lang="en-US"/>
              <a:t>Hyper-V Containers</a:t>
            </a:r>
            <a:endParaRPr lang="en-US" dirty="0"/>
          </a:p>
        </p:txBody>
      </p:sp>
      <p:sp>
        <p:nvSpPr>
          <p:cNvPr id="3" name="Rectangle 2"/>
          <p:cNvSpPr/>
          <p:nvPr/>
        </p:nvSpPr>
        <p:spPr bwMode="auto">
          <a:xfrm>
            <a:off x="1982837" y="5139094"/>
            <a:ext cx="373627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 name="Rectangle 4"/>
          <p:cNvSpPr/>
          <p:nvPr/>
        </p:nvSpPr>
        <p:spPr bwMode="auto">
          <a:xfrm>
            <a:off x="4079749" y="4104458"/>
            <a:ext cx="1494992"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Compute Services</a:t>
            </a:r>
          </a:p>
        </p:txBody>
      </p:sp>
      <p:sp>
        <p:nvSpPr>
          <p:cNvPr id="6" name="Rectangle 5"/>
          <p:cNvSpPr/>
          <p:nvPr/>
        </p:nvSpPr>
        <p:spPr bwMode="auto">
          <a:xfrm>
            <a:off x="4079751" y="3171259"/>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1982836" y="1302038"/>
            <a:ext cx="1788743" cy="373561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2129713" y="2048953"/>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2129712" y="2808782"/>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6" name="Rectangle 25"/>
          <p:cNvSpPr/>
          <p:nvPr/>
        </p:nvSpPr>
        <p:spPr bwMode="auto">
          <a:xfrm>
            <a:off x="2129711" y="3535362"/>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Event Manager…</a:t>
            </a:r>
          </a:p>
        </p:txBody>
      </p:sp>
      <p:sp>
        <p:nvSpPr>
          <p:cNvPr id="27" name="Rectangle 26"/>
          <p:cNvSpPr/>
          <p:nvPr/>
        </p:nvSpPr>
        <p:spPr bwMode="auto">
          <a:xfrm>
            <a:off x="2127937" y="4274586"/>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36" name="Rectangle 35"/>
          <p:cNvSpPr/>
          <p:nvPr/>
        </p:nvSpPr>
        <p:spPr bwMode="auto">
          <a:xfrm>
            <a:off x="1218683" y="6070123"/>
            <a:ext cx="9560508" cy="4742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7" name="Rectangle 36"/>
          <p:cNvSpPr/>
          <p:nvPr/>
        </p:nvSpPr>
        <p:spPr bwMode="auto">
          <a:xfrm>
            <a:off x="6148320" y="2245005"/>
            <a:ext cx="4481488" cy="3734573"/>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FFFFFF"/>
                </a:solidFill>
                <a:latin typeface="Segoe UI"/>
                <a:ea typeface="Segoe UI" pitchFamily="34" charset="0"/>
                <a:cs typeface="Segoe UI" pitchFamily="34" charset="0"/>
              </a:rPr>
              <a:t>Hyper-V Container</a:t>
            </a:r>
          </a:p>
        </p:txBody>
      </p:sp>
      <p:sp>
        <p:nvSpPr>
          <p:cNvPr id="38" name="Rectangle 37"/>
          <p:cNvSpPr/>
          <p:nvPr/>
        </p:nvSpPr>
        <p:spPr bwMode="auto">
          <a:xfrm>
            <a:off x="6221853" y="5137928"/>
            <a:ext cx="4333264" cy="76998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39" name="Rectangle 38"/>
          <p:cNvSpPr/>
          <p:nvPr/>
        </p:nvSpPr>
        <p:spPr bwMode="auto">
          <a:xfrm>
            <a:off x="6221853" y="3060146"/>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Guest Compute Service</a:t>
            </a:r>
          </a:p>
        </p:txBody>
      </p:sp>
      <p:sp>
        <p:nvSpPr>
          <p:cNvPr id="40" name="Rectangle 39"/>
          <p:cNvSpPr/>
          <p:nvPr/>
        </p:nvSpPr>
        <p:spPr bwMode="auto">
          <a:xfrm>
            <a:off x="7716841" y="2836450"/>
            <a:ext cx="2838277" cy="213226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41" name="Rectangle 40"/>
          <p:cNvSpPr/>
          <p:nvPr/>
        </p:nvSpPr>
        <p:spPr bwMode="auto">
          <a:xfrm>
            <a:off x="7875631" y="3841549"/>
            <a:ext cx="1149938"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System Processes</a:t>
            </a:r>
          </a:p>
        </p:txBody>
      </p:sp>
      <p:sp>
        <p:nvSpPr>
          <p:cNvPr id="42" name="Rectangle 41"/>
          <p:cNvSpPr/>
          <p:nvPr/>
        </p:nvSpPr>
        <p:spPr bwMode="auto">
          <a:xfrm>
            <a:off x="9220964" y="3841549"/>
            <a:ext cx="1144800" cy="82160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BCF2"/>
                </a:solidFill>
                <a:latin typeface="Segoe UI"/>
              </a:rPr>
              <a:t>Application Processes</a:t>
            </a:r>
          </a:p>
        </p:txBody>
      </p:sp>
      <p:sp>
        <p:nvSpPr>
          <p:cNvPr id="46" name="Rectangle 45"/>
          <p:cNvSpPr/>
          <p:nvPr/>
        </p:nvSpPr>
        <p:spPr bwMode="auto">
          <a:xfrm>
            <a:off x="6221853" y="4064785"/>
            <a:ext cx="1345605" cy="92395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567" dirty="0">
                <a:gradFill>
                  <a:gsLst>
                    <a:gs pos="0">
                      <a:srgbClr val="FFFFFF"/>
                    </a:gs>
                    <a:gs pos="100000">
                      <a:srgbClr val="FFFFFF"/>
                    </a:gs>
                  </a:gsLst>
                  <a:lin ang="5400000" scaled="0"/>
                </a:gradFill>
                <a:latin typeface="Segoe UI"/>
                <a:ea typeface="Segoe UI" pitchFamily="34" charset="0"/>
                <a:cs typeface="Segoe UI" pitchFamily="34" charset="0"/>
              </a:rPr>
              <a:t>Basic System Processes</a:t>
            </a:r>
          </a:p>
        </p:txBody>
      </p:sp>
      <p:sp>
        <p:nvSpPr>
          <p:cNvPr id="22" name="TextBox 21"/>
          <p:cNvSpPr txBox="1"/>
          <p:nvPr/>
        </p:nvSpPr>
        <p:spPr>
          <a:xfrm>
            <a:off x="9987512" y="6711499"/>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599780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fade">
                                      <p:cBhvr>
                                        <p:cTn id="60" dur="500"/>
                                        <p:tgtEl>
                                          <p:spTgt spid="3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fade">
                                      <p:cBhvr>
                                        <p:cTn id="75" dur="500"/>
                                        <p:tgtEl>
                                          <p:spTgt spid="4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8" grpId="0" animBg="1"/>
      <p:bldP spid="4" grpId="0" animBg="1"/>
      <p:bldP spid="3" grpId="0" animBg="1"/>
      <p:bldP spid="5" grpId="0" animBg="1"/>
      <p:bldP spid="6" grpId="0" animBg="1"/>
      <p:bldP spid="23" grpId="0" animBg="1"/>
      <p:bldP spid="24" grpId="0" animBg="1"/>
      <p:bldP spid="25" grpId="0" animBg="1"/>
      <p:bldP spid="26" grpId="0" animBg="1"/>
      <p:bldP spid="27" grpId="0" animBg="1"/>
      <p:bldP spid="37" grpId="0" animBg="1"/>
      <p:bldP spid="38" grpId="0" animBg="1"/>
      <p:bldP spid="39" grpId="0" animBg="1"/>
      <p:bldP spid="40" grpId="0" animBg="1"/>
      <p:bldP spid="41" grpId="0" animBg="1"/>
      <p:bldP spid="42" grpId="0" animBg="1"/>
      <p:bldP spid="46" grpId="0"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Development &amp; Test in the Cloud</a:t>
            </a:r>
          </a:p>
        </p:txBody>
      </p:sp>
      <p:pic>
        <p:nvPicPr>
          <p:cNvPr id="1026" name="Picture 2" descr="Use Case: Development and test in the cloud &#10;DEVELOPERS &#10;BUILD &#10;Development Environments &#10;Version &#10;control &#10;Developers &#10;IT PRO &#10;SHIP &#10;Secure Content &amp; Collaboration &#10;O &#10;Microsoft Azure &#10;Staging &#10;Docker &#10;Trusted Registry &#10;Microsoft Azur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7217" y="1973179"/>
            <a:ext cx="7203183" cy="42832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bwMode="auto">
          <a:xfrm>
            <a:off x="1106905" y="2117558"/>
            <a:ext cx="3537284" cy="3332747"/>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Make a version of this? Show VSTS too?</a:t>
            </a:r>
          </a:p>
        </p:txBody>
      </p:sp>
    </p:spTree>
    <p:extLst>
      <p:ext uri="{BB962C8B-B14F-4D97-AF65-F5344CB8AC3E}">
        <p14:creationId xmlns:p14="http://schemas.microsoft.com/office/powerpoint/2010/main" val="169185203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104445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
        <p:nvSpPr>
          <p:cNvPr id="6" name="Rectangle 5"/>
          <p:cNvSpPr/>
          <p:nvPr/>
        </p:nvSpPr>
        <p:spPr bwMode="auto">
          <a:xfrm>
            <a:off x="-29570" y="-7296"/>
            <a:ext cx="13147565" cy="7395506"/>
          </a:xfrm>
          <a:prstGeom prst="rect">
            <a:avLst/>
          </a:prstGeom>
          <a:solidFill>
            <a:schemeClr val="accent2">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0191" y="632108"/>
            <a:ext cx="6430768" cy="6349430"/>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Azure</a:t>
            </a:r>
            <a:endParaRPr lang="en-US" sz="3200" dirty="0">
              <a:solidFill>
                <a:schemeClr val="bg1"/>
              </a:solidFill>
            </a:endParaRPr>
          </a:p>
          <a:p>
            <a:pPr algn="ctr">
              <a:lnSpc>
                <a:spcPct val="90000"/>
              </a:lnSpc>
              <a:spcAft>
                <a:spcPts val="600"/>
              </a:spcAft>
            </a:pPr>
            <a:endParaRPr lang="en-US" sz="3200" b="1" dirty="0">
              <a:solidFill>
                <a:schemeClr val="bg1"/>
              </a:solidFill>
            </a:endParaRPr>
          </a:p>
          <a:p>
            <a:pPr>
              <a:lnSpc>
                <a:spcPct val="90000"/>
              </a:lnSpc>
              <a:spcAft>
                <a:spcPts val="600"/>
              </a:spcAft>
            </a:pPr>
            <a:r>
              <a:rPr lang="en-US" sz="3200" dirty="0">
                <a:solidFill>
                  <a:schemeClr val="bg1"/>
                </a:solidFill>
              </a:rPr>
              <a:t>Azure Container Service</a:t>
            </a:r>
          </a:p>
          <a:p>
            <a:pPr>
              <a:lnSpc>
                <a:spcPct val="90000"/>
              </a:lnSpc>
              <a:spcAft>
                <a:spcPts val="600"/>
              </a:spcAft>
            </a:pPr>
            <a:r>
              <a:rPr lang="en-US" sz="2000" dirty="0">
                <a:solidFill>
                  <a:schemeClr val="bg1"/>
                </a:solidFill>
              </a:rPr>
              <a:t>Windows Containers in Preview</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Container Registry</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Docker for Azure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 with Containers</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Azure App Service (Linux)</a:t>
            </a:r>
          </a:p>
        </p:txBody>
      </p:sp>
      <p:sp>
        <p:nvSpPr>
          <p:cNvPr id="8" name="TextBox 7"/>
          <p:cNvSpPr txBox="1"/>
          <p:nvPr/>
        </p:nvSpPr>
        <p:spPr>
          <a:xfrm>
            <a:off x="6520721" y="632108"/>
            <a:ext cx="6430768" cy="3560975"/>
          </a:xfrm>
          <a:prstGeom prst="rect">
            <a:avLst/>
          </a:prstGeom>
          <a:noFill/>
          <a:ln>
            <a:solidFill>
              <a:schemeClr val="bg1"/>
            </a:solidFill>
          </a:ln>
        </p:spPr>
        <p:txBody>
          <a:bodyPr wrap="square" lIns="182880" tIns="146304" rIns="182880" bIns="146304" rtlCol="0">
            <a:spAutoFit/>
          </a:bodyPr>
          <a:lstStyle/>
          <a:p>
            <a:pPr algn="ctr">
              <a:lnSpc>
                <a:spcPct val="90000"/>
              </a:lnSpc>
              <a:spcAft>
                <a:spcPts val="600"/>
              </a:spcAft>
            </a:pPr>
            <a:r>
              <a:rPr lang="en-US" sz="3200" b="1" dirty="0">
                <a:solidFill>
                  <a:schemeClr val="bg1"/>
                </a:solidFill>
              </a:rPr>
              <a:t>AWS</a:t>
            </a:r>
            <a:endParaRPr lang="en-US" sz="3200" dirty="0">
              <a:solidFill>
                <a:schemeClr val="bg1"/>
              </a:solidFill>
            </a:endParaRPr>
          </a:p>
          <a:p>
            <a:pPr>
              <a:lnSpc>
                <a:spcPct val="90000"/>
              </a:lnSpc>
              <a:spcAft>
                <a:spcPts val="600"/>
              </a:spcAft>
            </a:pPr>
            <a:r>
              <a:rPr lang="en-US" sz="3200" dirty="0">
                <a:solidFill>
                  <a:schemeClr val="bg1"/>
                </a:solidFill>
              </a:rPr>
              <a:t>Docker for AWS (Public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EC2 Container Service (ECS) (Beta)</a:t>
            </a:r>
          </a:p>
          <a:p>
            <a:pPr>
              <a:lnSpc>
                <a:spcPct val="90000"/>
              </a:lnSpc>
              <a:spcAft>
                <a:spcPts val="600"/>
              </a:spcAft>
            </a:pPr>
            <a:endParaRPr lang="en-US" sz="2400" dirty="0">
              <a:solidFill>
                <a:schemeClr val="bg1"/>
              </a:solidFill>
            </a:endParaRPr>
          </a:p>
          <a:p>
            <a:pPr>
              <a:lnSpc>
                <a:spcPct val="90000"/>
              </a:lnSpc>
              <a:spcAft>
                <a:spcPts val="600"/>
              </a:spcAft>
            </a:pPr>
            <a:r>
              <a:rPr lang="en-US" sz="3200" dirty="0">
                <a:solidFill>
                  <a:schemeClr val="bg1"/>
                </a:solidFill>
              </a:rPr>
              <a:t>Windows Server 2016</a:t>
            </a:r>
          </a:p>
        </p:txBody>
      </p:sp>
    </p:spTree>
    <p:extLst>
      <p:ext uri="{BB962C8B-B14F-4D97-AF65-F5344CB8AC3E}">
        <p14:creationId xmlns:p14="http://schemas.microsoft.com/office/powerpoint/2010/main" val="3185307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Console App</a:t>
            </a:r>
          </a:p>
        </p:txBody>
      </p:sp>
      <p:sp>
        <p:nvSpPr>
          <p:cNvPr id="4" name="Text Placeholder 3"/>
          <p:cNvSpPr>
            <a:spLocks noGrp="1"/>
          </p:cNvSpPr>
          <p:nvPr>
            <p:ph type="body" sz="quarter" idx="12"/>
          </p:nvPr>
        </p:nvSpPr>
        <p:spPr/>
        <p:txBody>
          <a:bodyPr/>
          <a:lstStyle/>
          <a:p>
            <a:endParaRPr lang="en-US"/>
          </a:p>
        </p:txBody>
      </p:sp>
      <p:pic>
        <p:nvPicPr>
          <p:cNvPr id="5" name="Picture 4"/>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3979233247"/>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71919" y="1366463"/>
            <a:ext cx="12041311" cy="443813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“Docker containers wrap a piece of software in a complete filesystem that contains everything needed to run: code, runtime, system tools, system libraries – anything that can be installed on a server. This guarantees that the software will always run the same, regardless of its environment.”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a:ea typeface="+mn-ea"/>
                <a:cs typeface="+mn-cs"/>
              </a:rPr>
              <a:t>-- https://www.docker.com/what-docker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3600" b="0" i="0" u="none" strike="noStrike" kern="1200" cap="none" spc="0" normalizeH="0" baseline="0" noProof="0" dirty="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610924402"/>
      </p:ext>
    </p:extLst>
  </p:cSld>
  <p:clrMapOvr>
    <a:masterClrMapping/>
  </p:clrMapOvr>
  <p:transition>
    <p:fade/>
  </p:transition>
</p:sld>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5914</TotalTime>
  <Words>10545</Words>
  <Application>Microsoft Office PowerPoint</Application>
  <PresentationFormat>Widescreen</PresentationFormat>
  <Paragraphs>1445</Paragraphs>
  <Slides>104</Slides>
  <Notes>72</Notes>
  <HiddenSlides>46</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104</vt:i4>
      </vt:variant>
    </vt:vector>
  </HeadingPairs>
  <TitlesOfParts>
    <vt:vector size="117" baseType="lpstr">
      <vt:lpstr>MS PGothic</vt:lpstr>
      <vt:lpstr>Arial</vt:lpstr>
      <vt:lpstr>Calibri</vt:lpstr>
      <vt:lpstr>Cambria Math</vt:lpstr>
      <vt:lpstr>Consolas</vt:lpstr>
      <vt:lpstr>Segoe UI</vt:lpstr>
      <vt:lpstr>Segoe UI Condensed</vt:lpstr>
      <vt:lpstr>Segoe UI Light</vt:lpstr>
      <vt:lpstr>Segoe UI Semibold</vt:lpstr>
      <vt:lpstr>Symbol</vt:lpstr>
      <vt:lpstr>Wingdings</vt:lpstr>
      <vt:lpstr>5-30721_Build_2016_Template_Light</vt:lpstr>
      <vt:lpstr>WHITE TEMPLATE</vt:lpstr>
      <vt:lpstr>Containers for Windows Developers</vt:lpstr>
      <vt:lpstr>Containers for Windows Developers</vt:lpstr>
      <vt:lpstr>Containers for Windows Developers</vt:lpstr>
      <vt:lpstr>Michael S. Collier</vt:lpstr>
      <vt:lpstr>http://aka.ms/FundAzure2e</vt:lpstr>
      <vt:lpstr>Setting Expectations</vt:lpstr>
      <vt:lpstr>Docker ≠ Containers</vt:lpstr>
      <vt:lpstr>History Lesson</vt:lpstr>
      <vt:lpstr>Docker Additions to Containers</vt:lpstr>
      <vt:lpstr>Docker Architecture</vt:lpstr>
      <vt:lpstr>VMs vs. Containers</vt:lpstr>
      <vt:lpstr>VM vs. Container</vt:lpstr>
      <vt:lpstr>VM vs. Container</vt:lpstr>
      <vt:lpstr>The Case for VMs</vt:lpstr>
      <vt:lpstr>Why Should You Care?</vt:lpstr>
      <vt:lpstr>Containers Offer</vt:lpstr>
      <vt:lpstr>Making Them Ideal For</vt:lpstr>
      <vt:lpstr>Easy experimentation</vt:lpstr>
      <vt:lpstr>Easy &amp; consistent dev environment setup</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Modern App Development, Flexible Isolation</vt:lpstr>
      <vt:lpstr>General Guidance</vt:lpstr>
      <vt:lpstr>Getting Started with Docker</vt:lpstr>
      <vt:lpstr>Disclaimer: Forget the GUI</vt:lpstr>
      <vt:lpstr>Forget the GUI . . . But . . . . </vt:lpstr>
      <vt:lpstr>Installing Docker on Windows</vt:lpstr>
      <vt:lpstr>Docker on Windows</vt:lpstr>
      <vt:lpstr>PowerPoint Presentation</vt:lpstr>
      <vt:lpstr>PowerPoint Presentation</vt:lpstr>
      <vt:lpstr>Managing Images</vt:lpstr>
      <vt:lpstr>Docker on Windows</vt:lpstr>
      <vt:lpstr>PowerPoint Presentation</vt:lpstr>
      <vt:lpstr>Building our own Images - Dockerfile</vt:lpstr>
      <vt:lpstr>Building our own Images - Dockerfile</vt:lpstr>
      <vt:lpstr>Building our own Images - Dockerfile</vt:lpstr>
      <vt:lpstr>Running our first Container/Image</vt:lpstr>
      <vt:lpstr>Managing Containers</vt:lpstr>
      <vt:lpstr>Docker on Windows</vt:lpstr>
      <vt:lpstr>PowerPoint Presentation</vt:lpstr>
      <vt:lpstr>What? Where?</vt:lpstr>
      <vt:lpstr>Private Image Repositories</vt:lpstr>
      <vt:lpstr>Orchestrations – multiple hosts</vt:lpstr>
      <vt:lpstr>Azure Container Service</vt:lpstr>
      <vt:lpstr>PowerPoint Presentation</vt:lpstr>
      <vt:lpstr>Visual Studio 2017 Docker Tools</vt:lpstr>
      <vt:lpstr>Getting Started</vt:lpstr>
      <vt:lpstr>Resources</vt:lpstr>
      <vt:lpstr>Questions?</vt:lpstr>
      <vt:lpstr>Thank You!</vt:lpstr>
      <vt:lpstr>Thank you!</vt:lpstr>
      <vt:lpstr>Putting it all together…      The true power of choice</vt:lpstr>
      <vt:lpstr>Build it and they will come</vt:lpstr>
      <vt:lpstr>Azure CLI 2.0 Preview</vt:lpstr>
      <vt:lpstr>PowerPoint Presentation</vt:lpstr>
      <vt:lpstr>PowerPoint Presentation</vt:lpstr>
      <vt:lpstr>ASP.NET MVC on Windows Containers / Docker</vt:lpstr>
      <vt:lpstr>Every company is a software company</vt:lpstr>
      <vt:lpstr>Every company is a software company</vt:lpstr>
      <vt:lpstr>The cloud is changing expectations. </vt:lpstr>
      <vt:lpstr>Operating System Deployment Modes </vt:lpstr>
      <vt:lpstr>Dev env / Jenkins / container</vt:lpstr>
      <vt:lpstr>Active Directory Identity for Containers</vt:lpstr>
      <vt:lpstr>Windows Containers in AWS</vt:lpstr>
      <vt:lpstr>EC2 Container Service</vt:lpstr>
      <vt:lpstr>PowerPoint Presentation</vt:lpstr>
      <vt:lpstr>Consistency through Dev, Test, &amp; Prod</vt:lpstr>
      <vt:lpstr>PowerPoint Presentation</vt:lpstr>
      <vt:lpstr>Tell and Show</vt:lpstr>
      <vt:lpstr>Windows Containers in Azure</vt:lpstr>
      <vt:lpstr>Create Azure VM</vt:lpstr>
      <vt:lpstr>Azure Container Registry</vt:lpstr>
      <vt:lpstr>Azure Container Registry</vt:lpstr>
      <vt:lpstr>Azure Container Service</vt:lpstr>
      <vt:lpstr>Azure App Service for Linux</vt:lpstr>
      <vt:lpstr>Building our own Images - Dockerfile</vt:lpstr>
      <vt:lpstr>Docker Architecture</vt:lpstr>
      <vt:lpstr>History Lesson</vt:lpstr>
      <vt:lpstr>Containers Offer</vt:lpstr>
      <vt:lpstr>Windows Containers</vt:lpstr>
      <vt:lpstr>Hyper-V Containers</vt:lpstr>
      <vt:lpstr>Development &amp; Test in the Cloud</vt:lpstr>
      <vt:lpstr>Azure Container Service</vt:lpstr>
      <vt:lpstr>Azure Container Service</vt:lpstr>
      <vt:lpstr>.NET Console App</vt:lpstr>
      <vt:lpstr>PowerPoint Presentation</vt:lpstr>
      <vt:lpstr>Virtualization &amp; Isolation Levels</vt:lpstr>
      <vt:lpstr>Docker &amp; Windows Containers</vt:lpstr>
      <vt:lpstr>The cloud is changing expectations. </vt:lpstr>
      <vt:lpstr>What are app developers looking for?</vt:lpstr>
      <vt:lpstr>The cloud is changing expectations.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661</cp:revision>
  <dcterms:created xsi:type="dcterms:W3CDTF">2016-04-26T18:26:58Z</dcterms:created>
  <dcterms:modified xsi:type="dcterms:W3CDTF">2017-01-08T16:16:16Z</dcterms:modified>
</cp:coreProperties>
</file>